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88" r:id="rId2"/>
    <p:sldId id="434" r:id="rId3"/>
    <p:sldId id="450" r:id="rId4"/>
    <p:sldId id="437" r:id="rId5"/>
    <p:sldId id="438" r:id="rId6"/>
    <p:sldId id="395" r:id="rId7"/>
    <p:sldId id="283" r:id="rId8"/>
    <p:sldId id="284" r:id="rId9"/>
    <p:sldId id="286" r:id="rId10"/>
    <p:sldId id="287" r:id="rId11"/>
    <p:sldId id="291" r:id="rId12"/>
    <p:sldId id="292" r:id="rId13"/>
    <p:sldId id="293" r:id="rId14"/>
    <p:sldId id="294" r:id="rId15"/>
    <p:sldId id="276" r:id="rId16"/>
    <p:sldId id="277" r:id="rId17"/>
    <p:sldId id="297" r:id="rId18"/>
    <p:sldId id="298" r:id="rId19"/>
    <p:sldId id="299" r:id="rId20"/>
    <p:sldId id="300" r:id="rId21"/>
    <p:sldId id="302" r:id="rId22"/>
    <p:sldId id="435" r:id="rId23"/>
    <p:sldId id="303" r:id="rId24"/>
    <p:sldId id="304" r:id="rId25"/>
    <p:sldId id="305" r:id="rId26"/>
    <p:sldId id="306" r:id="rId27"/>
    <p:sldId id="307" r:id="rId28"/>
    <p:sldId id="436" r:id="rId29"/>
    <p:sldId id="439" r:id="rId30"/>
    <p:sldId id="447" r:id="rId31"/>
    <p:sldId id="440" r:id="rId32"/>
    <p:sldId id="442" r:id="rId33"/>
    <p:sldId id="443" r:id="rId34"/>
    <p:sldId id="444" r:id="rId35"/>
    <p:sldId id="445" r:id="rId36"/>
    <p:sldId id="446" r:id="rId37"/>
    <p:sldId id="448" r:id="rId38"/>
    <p:sldId id="449" r:id="rId39"/>
    <p:sldId id="451" r:id="rId4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FF9A"/>
    <a:srgbClr val="87CEFF"/>
    <a:srgbClr val="FF4040"/>
    <a:srgbClr val="B3EE3A"/>
    <a:srgbClr val="7CCD7C"/>
    <a:srgbClr val="EEEE00"/>
    <a:srgbClr val="54FF9F"/>
    <a:srgbClr val="00B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4"/>
    <p:restoredTop sz="96197"/>
  </p:normalViewPr>
  <p:slideViewPr>
    <p:cSldViewPr snapToObjects="1" showGuides="1">
      <p:cViewPr>
        <p:scale>
          <a:sx n="73" d="100"/>
          <a:sy n="73" d="100"/>
        </p:scale>
        <p:origin x="2216" y="9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93" d="100"/>
          <a:sy n="93" d="100"/>
        </p:scale>
        <p:origin x="378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980A4E0-C67A-6842-A063-4188E143D8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77E8CA-64C1-604E-B679-AE92A4602E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1E017-357D-4744-8D4B-04CA59826C34}" type="datetimeFigureOut">
              <a:rPr lang="en-CN" smtClean="0"/>
              <a:t>2023/9/12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BE6F5-546E-CB46-A99D-1F0682A0A8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8A5B9-2BE3-1E4C-BD6C-27A1391C6D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29CC4-8916-F84A-A92E-A3769754F19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7825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BEA6A-5BB7-4947-8A67-D55A874F4F16}" type="datetimeFigureOut">
              <a:rPr lang="en-CN" smtClean="0"/>
              <a:t>2023/9/12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F54FA-28E9-114E-B0A7-6C255474D56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48253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9E8F3-BABA-DA4B-98F4-B69497EC1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392" y="1122363"/>
            <a:ext cx="1094521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926C3-432C-544D-B73E-7686141AE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392" y="3933056"/>
            <a:ext cx="10945216" cy="132474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2211E-626E-E649-BCEC-0C344377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3669F-9790-C841-9856-29D8F6A35D52}" type="datetime1">
              <a:rPr lang="en-US" smtClean="0"/>
              <a:t>9/12/23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CD07C-E71B-EE4E-A04D-513B4FDC5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89468-3554-7E45-9EC0-72A9DA9D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1A1A-A846-1244-B210-CC29CD60D5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2877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4FB2D-E296-704F-8176-9D763DB80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7D5061-4135-AD4C-A724-15D16C394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0BFD8-AE5F-F840-911B-311B24DDB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B770F-745F-6445-9EC1-5F6DEDD80A35}" type="datetime1">
              <a:rPr lang="en-US" smtClean="0"/>
              <a:t>9/12/23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E4ED0-1654-3A4E-AEC7-9A8CAB790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56FF2-B775-AE48-854B-A8FC4BD5B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1A1A-A846-1244-B210-CC29CD60D5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33544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990A8-A8D2-3949-8444-FC2A73CED7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11292E-E172-D94F-B9FD-164675C706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3F332-4AC7-7541-80F3-77180C552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EB0DC-CA16-474C-8667-F240A15CC355}" type="datetime1">
              <a:rPr lang="en-US" smtClean="0"/>
              <a:t>9/12/23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09EB2-2AD6-404A-B9A9-546937A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34627-5052-DD45-806F-F1F199EE0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1A1A-A846-1244-B210-CC29CD60D5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484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C705-C275-294F-88E4-9FB87207A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265A9-208F-B747-8249-EF637072F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91" y="1268760"/>
            <a:ext cx="11637818" cy="496855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3A073-1A46-2C48-AA4B-6B0CC619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1401F-B3A3-8943-80CD-FB5F841E3E00}" type="datetime1">
              <a:rPr lang="en-US" smtClean="0"/>
              <a:t>9/12/23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9E507-59F5-8A41-B56B-0E2687B02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8107E-D461-1C49-AF2F-D9273FD12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1A1A-A846-1244-B210-CC29CD60D5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0908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513C-7AC8-7541-BCC2-5C66F9958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597B0-B86C-984E-9652-A57A69708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BD942-5636-774E-9AE5-8136B8B4C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3191-A897-4844-9282-1A59568DEC27}" type="datetime1">
              <a:rPr lang="en-US" smtClean="0"/>
              <a:t>9/12/23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AB1F5-1745-B641-8A3E-8C77C997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51740-E141-994F-960E-30E141D3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1A1A-A846-1244-B210-CC29CD60D5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477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F2C74-6A75-C345-8D45-8399B42E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84567-0E36-8C49-9950-371CE9271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091" y="1268760"/>
            <a:ext cx="5742709" cy="49082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7E884A-AA9A-BE49-9BD4-6BBBB45F0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68760"/>
            <a:ext cx="5742708" cy="49082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B4A51-01A4-3C48-9EF1-CAD204407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E2DF-5680-6747-9A15-F3F0D210F2EE}" type="datetime1">
              <a:rPr lang="en-US" smtClean="0"/>
              <a:t>9/12/23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CDCA8-4C0B-2B4F-9CDC-ACA218BDB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0FABC-1CE5-A841-95A8-DC4B76383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1A1A-A846-1244-B210-CC29CD60D5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017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FDA5A-7B1C-D842-8A6E-984ADE326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365125"/>
            <a:ext cx="116378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3FD6F-1409-9F43-BEE8-8F9EFC917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C4E4F-B343-6443-A79A-CB96201DE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7092" y="2505075"/>
            <a:ext cx="572048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01090-F89E-AA4B-9D16-F48FB5E06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66B3EB-D7F0-C44F-89A3-064941260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72048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273A94-E684-2649-A535-833C9909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57022-6E31-7248-B6B0-F5A7A057A5DC}" type="datetime1">
              <a:rPr lang="en-US" smtClean="0"/>
              <a:t>9/12/23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C9F79-6BC1-C54D-BBE7-D3713DCC0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490904-0654-2849-9A8C-F33DBEE4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1A1A-A846-1244-B210-CC29CD60D5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0489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37F1A-C959-D645-9CB7-7339FD8B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8F0EF2-B047-1843-9607-4AF6018B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207C3-7586-7A43-92FB-C6F0072809D8}" type="datetime1">
              <a:rPr lang="en-US" smtClean="0"/>
              <a:t>9/12/23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D6C8D-169C-E24E-B2DA-7E28FB0B6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FC934-724A-D84B-9F74-7DAEAF31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1A1A-A846-1244-B210-CC29CD60D5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83108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0904D3-4AF6-314E-9FEA-CF71A3D6F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B9DA-A8DC-F64B-A6ED-EEDE6981594C}" type="datetime1">
              <a:rPr lang="en-US" smtClean="0"/>
              <a:t>9/12/23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F48081-E7A8-134A-8DE9-3268CD36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17B03-016A-BB4E-B72A-7FEB2502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1A1A-A846-1244-B210-CC29CD60D5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41852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A4E59-A309-134D-A7DA-234DDB7C4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61448-1A70-954A-B1B3-716EB4063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ACCF5-86A9-6846-80E5-9F5210865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88A50-D7AF-F540-9B78-27732CB9F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9A98-10B0-2449-82AA-2BFFCC3AF22C}" type="datetime1">
              <a:rPr lang="en-US" smtClean="0"/>
              <a:t>9/12/23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25F00-82C3-474A-BB00-672C82BBC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8D448-780A-DC49-8C78-27A053B1F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1A1A-A846-1244-B210-CC29CD60D5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0779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BA7F5-0229-024C-A91C-660C92209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46B5FD-870A-B046-9BE3-57F89CB1F0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FCD14-9FC1-4043-B048-B049BE1EE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2996A-2C74-AA45-8AB4-0C7955B52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7C752-75B6-594D-BD28-131DD514FF59}" type="datetime1">
              <a:rPr lang="en-US" smtClean="0"/>
              <a:t>9/12/23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AA01E-2B14-4B4A-A421-3492F2456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5C4E4-99EA-E14D-AAEA-DCD6ECF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1A1A-A846-1244-B210-CC29CD60D5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46358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64C47F-F176-F546-BC0D-68EB72279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365125"/>
            <a:ext cx="11637818" cy="646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D7DD0-DC4B-B84D-A6B0-3F2FDED38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091" y="1268760"/>
            <a:ext cx="11637818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17A9E-FDF2-F640-9AAD-9929697467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7091" y="6356350"/>
            <a:ext cx="3304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708E4-ED0C-B144-A86A-7F85AD4EFAD8}" type="datetime1">
              <a:rPr lang="en-US" smtClean="0"/>
              <a:t>9/12/23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0713F-EA27-5D49-950B-4667F409F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5151B-CA49-B145-971E-747B50551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304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E1A1A-A846-1244-B210-CC29CD60D5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0295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00000"/>
        </a:buClr>
        <a:buFont typeface="Wingdings" pitchFamily="2" charset="2"/>
        <a:buChar char="§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01F94-4EEB-D544-B0EB-E9E2035EB4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软件工程实践 </a:t>
            </a:r>
            <a:r>
              <a:rPr lang="en-US" altLang="zh-CN" dirty="0"/>
              <a:t>(SEP)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A7712-7FC7-154F-A31A-4C6A768AA8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2023-</a:t>
            </a:r>
            <a:r>
              <a:rPr lang="zh-CN" altLang="en-US" sz="3200" dirty="0"/>
              <a:t>秋季学期</a:t>
            </a:r>
            <a:endParaRPr lang="en-US" altLang="zh-CN" sz="3200" dirty="0"/>
          </a:p>
          <a:p>
            <a:r>
              <a:rPr lang="en-US" altLang="zh-CN" sz="3200" dirty="0"/>
              <a:t>1:</a:t>
            </a:r>
            <a:r>
              <a:rPr lang="zh-CN" altLang="en-US" sz="3200" dirty="0"/>
              <a:t> 回顾 </a:t>
            </a:r>
            <a:r>
              <a:rPr lang="en-US" altLang="zh-CN" sz="3200" dirty="0"/>
              <a:t>&amp;</a:t>
            </a:r>
            <a:r>
              <a:rPr lang="zh-CN" altLang="en-US" sz="3200" dirty="0"/>
              <a:t> </a:t>
            </a:r>
            <a:r>
              <a:rPr lang="en-US" altLang="zh-CN" sz="3200" dirty="0" err="1"/>
              <a:t>Qlink</a:t>
            </a:r>
            <a:r>
              <a:rPr lang="zh-CN" altLang="en-US" sz="3200" dirty="0"/>
              <a:t> </a:t>
            </a:r>
            <a:r>
              <a:rPr lang="en-US" altLang="zh-CN" sz="3200" dirty="0"/>
              <a:t>Project</a:t>
            </a:r>
            <a:r>
              <a:rPr lang="zh-CN" altLang="en-US" sz="3200" dirty="0"/>
              <a:t> </a:t>
            </a:r>
            <a:r>
              <a:rPr lang="en-US" altLang="zh-CN" sz="3200" dirty="0"/>
              <a:t>&amp;</a:t>
            </a:r>
            <a:r>
              <a:rPr lang="zh-CN" altLang="en-US" sz="3200" dirty="0"/>
              <a:t> </a:t>
            </a:r>
            <a:r>
              <a:rPr lang="en-US" altLang="zh-CN" sz="3200" dirty="0"/>
              <a:t>QT</a:t>
            </a:r>
            <a:r>
              <a:rPr lang="zh-CN" altLang="en-US" sz="3200" dirty="0"/>
              <a:t>生成游戏地图</a:t>
            </a:r>
            <a:endParaRPr lang="en-US" altLang="zh-CN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27C-8C4F-F537-A0E7-4D0CC38F3DA7}"/>
              </a:ext>
            </a:extLst>
          </p:cNvPr>
          <p:cNvSpPr txBox="1"/>
          <p:nvPr/>
        </p:nvSpPr>
        <p:spPr>
          <a:xfrm>
            <a:off x="0" y="6488668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T</a:t>
            </a:r>
            <a:r>
              <a:rPr lang="en-US" altLang="zh-CN" dirty="0" err="1"/>
              <a:t>eacher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Dong</a:t>
            </a:r>
            <a:r>
              <a:rPr lang="zh-CN" altLang="en-US" dirty="0"/>
              <a:t> </a:t>
            </a:r>
            <a:r>
              <a:rPr lang="en-US" altLang="zh-CN" dirty="0"/>
              <a:t>Du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52448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：绘图 （</a:t>
            </a:r>
            <a:r>
              <a:rPr kumimoji="1" lang="en-US" altLang="zh-CN" b="1" dirty="0"/>
              <a:t>3</a:t>
            </a:r>
            <a:r>
              <a:rPr kumimoji="1" lang="zh-CN" altLang="en-US" b="1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352296" cy="251417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kumimoji="1" lang="zh-CN" altLang="en-CN" dirty="0"/>
              <a:t>怎么</a:t>
            </a:r>
            <a:r>
              <a:rPr kumimoji="1" lang="zh-CN" altLang="en-US" dirty="0"/>
              <a:t>增加一个秒针（如右图的红色）</a:t>
            </a:r>
            <a:endParaRPr kumimoji="1" lang="en-US" altLang="zh-CN" dirty="0"/>
          </a:p>
          <a:p>
            <a:r>
              <a:rPr kumimoji="1" lang="zh-CN" altLang="en-US" dirty="0"/>
              <a:t>仿照分针和时针去绘制秒针的三角形基本图形（以及配置的颜色）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</a:t>
            </a:r>
            <a:r>
              <a:rPr kumimoji="1" lang="en-US" altLang="zh-CN" b="1" dirty="0" err="1">
                <a:solidFill>
                  <a:srgbClr val="FF0000"/>
                </a:solidFill>
              </a:rPr>
              <a:t>paintEvent</a:t>
            </a:r>
            <a:r>
              <a:rPr kumimoji="1" lang="zh-CN" altLang="en-US" dirty="0"/>
              <a:t>中实现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涉及到的</a:t>
            </a:r>
            <a:r>
              <a:rPr kumimoji="1" lang="en-US" altLang="zh-CN" dirty="0"/>
              <a:t>QT</a:t>
            </a:r>
            <a:r>
              <a:rPr kumimoji="1" lang="zh-CN" altLang="en-US" dirty="0"/>
              <a:t>中的基本类型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 err="1">
                <a:solidFill>
                  <a:srgbClr val="FF0000"/>
                </a:solidFill>
              </a:rPr>
              <a:t>QPoint</a:t>
            </a:r>
            <a:r>
              <a:rPr kumimoji="1" lang="zh-CN" altLang="en-US" dirty="0"/>
              <a:t>表示一个点，</a:t>
            </a:r>
            <a:r>
              <a:rPr kumimoji="1" lang="en-US" altLang="zh-CN" dirty="0" err="1">
                <a:solidFill>
                  <a:srgbClr val="FF0000"/>
                </a:solidFill>
              </a:rPr>
              <a:t>Qcolor</a:t>
            </a:r>
            <a:r>
              <a:rPr kumimoji="1" lang="zh-CN" altLang="en-US" dirty="0"/>
              <a:t>表示</a:t>
            </a:r>
            <a:r>
              <a:rPr kumimoji="1" lang="en-US" altLang="zh-CN" dirty="0"/>
              <a:t>QT</a:t>
            </a:r>
            <a:r>
              <a:rPr kumimoji="1" lang="zh-CN" altLang="en-US" dirty="0"/>
              <a:t>中的颜色（</a:t>
            </a:r>
            <a:r>
              <a:rPr kumimoji="1" lang="en-US" altLang="zh-CN" dirty="0" err="1"/>
              <a:t>RGB+Alpha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</a:t>
            </a:r>
            <a:r>
              <a:rPr lang="en-US" dirty="0" err="1">
                <a:solidFill>
                  <a:srgbClr val="FF0000"/>
                </a:solidFill>
              </a:rPr>
              <a:t>Qpainter</a:t>
            </a:r>
            <a:r>
              <a:rPr lang="en-US" dirty="0" err="1"/>
              <a:t>类似一个画笔</a:t>
            </a:r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74D35-A5B1-1F47-E538-8187A85E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42" y="365125"/>
            <a:ext cx="2527300" cy="289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0D61C3-60A6-8D9E-A7FF-9DA94A9A7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596" y="4339797"/>
            <a:ext cx="5251156" cy="1662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E75246-A03F-3B8E-0A2B-A02A1E78D8B1}"/>
              </a:ext>
            </a:extLst>
          </p:cNvPr>
          <p:cNvSpPr txBox="1"/>
          <p:nvPr/>
        </p:nvSpPr>
        <p:spPr>
          <a:xfrm>
            <a:off x="0" y="605075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用三个点来表示秒针</a:t>
            </a:r>
            <a:r>
              <a:rPr lang="zh-CN" altLang="en-US" dirty="0"/>
              <a:t>，长度控制得比分针长</a:t>
            </a:r>
            <a:endParaRPr lang="en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E30A81-5F29-E6E8-9297-8F3A7C795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040" y="4342399"/>
            <a:ext cx="4064000" cy="1409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37C269-BC01-391A-757C-E2B0EC966BDE}"/>
              </a:ext>
            </a:extLst>
          </p:cNvPr>
          <p:cNvSpPr txBox="1"/>
          <p:nvPr/>
        </p:nvSpPr>
        <p:spPr>
          <a:xfrm>
            <a:off x="4597272" y="606686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将分针修改为蓝色</a:t>
            </a:r>
            <a:r>
              <a:rPr lang="zh-CN" altLang="en-US" dirty="0"/>
              <a:t>，秒针为红色</a:t>
            </a:r>
            <a:endParaRPr lang="en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DDD05C-C434-B30E-A193-D99EF11F7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592" y="4474734"/>
            <a:ext cx="4533900" cy="2057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1AAA70-B37C-A56A-5D52-3D4C9947F23A}"/>
              </a:ext>
            </a:extLst>
          </p:cNvPr>
          <p:cNvSpPr txBox="1"/>
          <p:nvPr/>
        </p:nvSpPr>
        <p:spPr>
          <a:xfrm>
            <a:off x="8494040" y="6534118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根据当前的时间来旋转位置</a:t>
            </a:r>
            <a:r>
              <a:rPr lang="zh-CN" altLang="en-US" dirty="0"/>
              <a:t>，绘制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97555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：绘图 （</a:t>
            </a:r>
            <a:r>
              <a:rPr kumimoji="1" lang="en-US" altLang="zh-CN" b="1" dirty="0"/>
              <a:t>4</a:t>
            </a:r>
            <a:r>
              <a:rPr kumimoji="1" lang="zh-CN" altLang="en-US" b="1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2506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在样例代码中看到没见过的类怎么办呢？该怎么去学习</a:t>
            </a:r>
            <a:r>
              <a:rPr kumimoji="1" lang="en-US" altLang="zh-CN" dirty="0"/>
              <a:t>QT</a:t>
            </a:r>
            <a:r>
              <a:rPr kumimoji="1" lang="zh-CN" altLang="en-US" dirty="0"/>
              <a:t>提供的类和方法呢？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善用</a:t>
            </a:r>
            <a:r>
              <a:rPr kumimoji="1" lang="en-US" altLang="zh-CN" dirty="0">
                <a:solidFill>
                  <a:srgbClr val="FF0000"/>
                </a:solidFill>
              </a:rPr>
              <a:t>QT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IDE</a:t>
            </a:r>
            <a:r>
              <a:rPr kumimoji="1" lang="zh-CN" altLang="en-US" dirty="0">
                <a:solidFill>
                  <a:srgbClr val="FF0000"/>
                </a:solidFill>
              </a:rPr>
              <a:t>的</a:t>
            </a:r>
            <a:r>
              <a:rPr kumimoji="1" lang="en-US" altLang="zh-CN" dirty="0">
                <a:solidFill>
                  <a:srgbClr val="FF0000"/>
                </a:solidFill>
              </a:rPr>
              <a:t>Context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Helper</a:t>
            </a:r>
          </a:p>
        </p:txBody>
      </p:sp>
    </p:spTree>
    <p:extLst>
      <p:ext uri="{BB962C8B-B14F-4D97-AF65-F5344CB8AC3E}">
        <p14:creationId xmlns:p14="http://schemas.microsoft.com/office/powerpoint/2010/main" val="252975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：绘图 （</a:t>
            </a:r>
            <a:r>
              <a:rPr kumimoji="1" lang="en-US" altLang="zh-CN" b="1" dirty="0"/>
              <a:t>4</a:t>
            </a:r>
            <a:r>
              <a:rPr kumimoji="1" lang="zh-CN" altLang="en-US" b="1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2506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在样例代码中看到没见过的类怎么办呢？该怎么去学习</a:t>
            </a:r>
            <a:r>
              <a:rPr kumimoji="1" lang="en-US" altLang="zh-CN" dirty="0"/>
              <a:t>QT</a:t>
            </a:r>
            <a:r>
              <a:rPr kumimoji="1" lang="zh-CN" altLang="en-US" dirty="0"/>
              <a:t>提供的类和方法呢？</a:t>
            </a:r>
            <a:endParaRPr kumimoji="1" lang="en-US" altLang="zh-CN" dirty="0"/>
          </a:p>
          <a:p>
            <a:r>
              <a:rPr kumimoji="1" lang="zh-CN" altLang="en-US" dirty="0"/>
              <a:t>善用</a:t>
            </a:r>
            <a:r>
              <a:rPr kumimoji="1" lang="en-US" altLang="zh-CN" dirty="0"/>
              <a:t>QT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Context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F7BC1-5814-CAC6-2A2D-A2B074D68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72" y="632525"/>
            <a:ext cx="11518900" cy="605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EDC65-E53F-F811-03AD-45E2FC5D3EDD}"/>
              </a:ext>
            </a:extLst>
          </p:cNvPr>
          <p:cNvSpPr txBox="1"/>
          <p:nvPr/>
        </p:nvSpPr>
        <p:spPr>
          <a:xfrm>
            <a:off x="4850970" y="3828403"/>
            <a:ext cx="5867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en-CN" b="1" dirty="0">
                <a:solidFill>
                  <a:srgbClr val="FF0000"/>
                </a:solidFill>
              </a:rPr>
              <a:t>怎么快速知道这里的Q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CN" b="1" dirty="0">
                <a:solidFill>
                  <a:srgbClr val="FF0000"/>
                </a:solidFill>
              </a:rPr>
              <a:t>olor的定义是什么意思呢</a:t>
            </a:r>
            <a:r>
              <a:rPr lang="zh-CN" altLang="en-US" b="1" dirty="0">
                <a:solidFill>
                  <a:srgbClr val="FF0000"/>
                </a:solidFill>
              </a:rPr>
              <a:t>？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把鼠标移动到</a:t>
            </a:r>
            <a:r>
              <a:rPr lang="en-US" altLang="zh-CN" b="1" dirty="0" err="1">
                <a:solidFill>
                  <a:srgbClr val="FF0000"/>
                </a:solidFill>
              </a:rPr>
              <a:t>Qcolor</a:t>
            </a:r>
            <a:r>
              <a:rPr lang="zh-CN" altLang="en-US" b="1" dirty="0">
                <a:solidFill>
                  <a:srgbClr val="FF0000"/>
                </a:solidFill>
              </a:rPr>
              <a:t>上</a:t>
            </a:r>
            <a:endParaRPr lang="en-CN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2CFD7-44F8-D2D6-CB72-5C7AFF1EA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364" y="4488336"/>
            <a:ext cx="7188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：绘图 （</a:t>
            </a:r>
            <a:r>
              <a:rPr kumimoji="1" lang="en-US" altLang="zh-CN" b="1" dirty="0"/>
              <a:t>4</a:t>
            </a:r>
            <a:r>
              <a:rPr kumimoji="1" lang="zh-CN" altLang="en-US" b="1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2506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在样例代码中看到没见过的类怎么办呢？该怎么去学习</a:t>
            </a:r>
            <a:r>
              <a:rPr kumimoji="1" lang="en-US" altLang="zh-CN" dirty="0"/>
              <a:t>QT</a:t>
            </a:r>
            <a:r>
              <a:rPr kumimoji="1" lang="zh-CN" altLang="en-US" dirty="0"/>
              <a:t>提供的类和方法呢？</a:t>
            </a:r>
            <a:endParaRPr kumimoji="1" lang="en-US" altLang="zh-CN" dirty="0"/>
          </a:p>
          <a:p>
            <a:r>
              <a:rPr kumimoji="1" lang="zh-CN" altLang="en-US" dirty="0"/>
              <a:t>善用</a:t>
            </a:r>
            <a:r>
              <a:rPr kumimoji="1" lang="en-US" altLang="zh-CN" dirty="0"/>
              <a:t>QT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Context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72298-C241-6718-7E14-466DBEBE3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95" y="1690688"/>
            <a:ext cx="8234766" cy="4759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EDC65-E53F-F811-03AD-45E2FC5D3EDD}"/>
              </a:ext>
            </a:extLst>
          </p:cNvPr>
          <p:cNvSpPr txBox="1"/>
          <p:nvPr/>
        </p:nvSpPr>
        <p:spPr>
          <a:xfrm>
            <a:off x="4850970" y="3828403"/>
            <a:ext cx="378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）右键</a:t>
            </a:r>
            <a:r>
              <a:rPr lang="en-US" altLang="zh-CN" b="1" dirty="0" err="1">
                <a:solidFill>
                  <a:srgbClr val="FF0000"/>
                </a:solidFill>
              </a:rPr>
              <a:t>Qcolor</a:t>
            </a:r>
            <a:r>
              <a:rPr lang="zh-CN" altLang="en-US" b="1" dirty="0">
                <a:solidFill>
                  <a:srgbClr val="FF0000"/>
                </a:solidFill>
              </a:rPr>
              <a:t>选择</a:t>
            </a:r>
            <a:r>
              <a:rPr lang="en-US" altLang="zh-CN" b="1" dirty="0">
                <a:solidFill>
                  <a:srgbClr val="FF0000"/>
                </a:solidFill>
              </a:rPr>
              <a:t>Context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Help</a:t>
            </a:r>
            <a:endParaRPr lang="en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72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：绘图 （</a:t>
            </a:r>
            <a:r>
              <a:rPr kumimoji="1" lang="en-US" altLang="zh-CN" b="1" dirty="0"/>
              <a:t>4</a:t>
            </a:r>
            <a:r>
              <a:rPr kumimoji="1" lang="zh-CN" altLang="en-US" b="1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2506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在样例代码中看到没见过的类怎么办呢？该怎么去学习</a:t>
            </a:r>
            <a:r>
              <a:rPr kumimoji="1" lang="en-US" altLang="zh-CN" dirty="0"/>
              <a:t>QT</a:t>
            </a:r>
            <a:r>
              <a:rPr kumimoji="1" lang="zh-CN" altLang="en-US" dirty="0"/>
              <a:t>提供的类和方法呢？</a:t>
            </a:r>
            <a:endParaRPr kumimoji="1" lang="en-US" altLang="zh-CN" dirty="0"/>
          </a:p>
          <a:p>
            <a:r>
              <a:rPr kumimoji="1" lang="zh-CN" altLang="en-US" dirty="0"/>
              <a:t>善用</a:t>
            </a:r>
            <a:r>
              <a:rPr kumimoji="1" lang="en-US" altLang="zh-CN" dirty="0"/>
              <a:t>QT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Context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72298-C241-6718-7E14-466DBEBE3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95" y="1690688"/>
            <a:ext cx="8234766" cy="4759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EDC65-E53F-F811-03AD-45E2FC5D3EDD}"/>
              </a:ext>
            </a:extLst>
          </p:cNvPr>
          <p:cNvSpPr txBox="1"/>
          <p:nvPr/>
        </p:nvSpPr>
        <p:spPr>
          <a:xfrm>
            <a:off x="4850970" y="3828403"/>
            <a:ext cx="378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）右键</a:t>
            </a:r>
            <a:r>
              <a:rPr lang="en-US" altLang="zh-CN" b="1" dirty="0" err="1">
                <a:solidFill>
                  <a:srgbClr val="FF0000"/>
                </a:solidFill>
              </a:rPr>
              <a:t>Qcolor</a:t>
            </a:r>
            <a:r>
              <a:rPr lang="zh-CN" altLang="en-US" b="1" dirty="0">
                <a:solidFill>
                  <a:srgbClr val="FF0000"/>
                </a:solidFill>
              </a:rPr>
              <a:t>选择</a:t>
            </a:r>
            <a:r>
              <a:rPr lang="en-US" altLang="zh-CN" b="1" dirty="0">
                <a:solidFill>
                  <a:srgbClr val="FF0000"/>
                </a:solidFill>
              </a:rPr>
              <a:t>Context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Help</a:t>
            </a:r>
            <a:endParaRPr lang="en-CN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10503-C9F4-EE84-7D1B-5E6BCBFD3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067"/>
            <a:ext cx="12192000" cy="6357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177BFB-8284-B50C-CFE2-E7C5DDAEA8E3}"/>
              </a:ext>
            </a:extLst>
          </p:cNvPr>
          <p:cNvSpPr txBox="1"/>
          <p:nvPr/>
        </p:nvSpPr>
        <p:spPr>
          <a:xfrm>
            <a:off x="5259802" y="1560267"/>
            <a:ext cx="5706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可以看到这里会列出</a:t>
            </a:r>
            <a:r>
              <a:rPr lang="en-US" altLang="zh-CN" b="1" dirty="0" err="1">
                <a:solidFill>
                  <a:srgbClr val="FF0000"/>
                </a:solidFill>
              </a:rPr>
              <a:t>Qcolor</a:t>
            </a:r>
            <a:r>
              <a:rPr lang="zh-CN" altLang="en-US" b="1" dirty="0">
                <a:solidFill>
                  <a:srgbClr val="FF0000"/>
                </a:solidFill>
              </a:rPr>
              <a:t>的完整的类的定义的说明和它对应的方法</a:t>
            </a:r>
            <a:endParaRPr lang="en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28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49947-8165-C249-BD67-9C29B50E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代码里面出现了没见过的类</a:t>
            </a:r>
            <a:r>
              <a:rPr kumimoji="1" lang="en-US" altLang="zh-CN" b="1" dirty="0"/>
              <a:t>/</a:t>
            </a:r>
            <a:r>
              <a:rPr kumimoji="1" lang="zh-CN" altLang="en-US" b="1" dirty="0"/>
              <a:t>方法</a:t>
            </a:r>
            <a:r>
              <a:rPr kumimoji="1" lang="en-US" altLang="zh-CN" b="1" dirty="0"/>
              <a:t>?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21EFCB-65BD-A147-9DC5-611327DE0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91700" cy="4351338"/>
          </a:xfrm>
        </p:spPr>
        <p:txBody>
          <a:bodyPr/>
          <a:lstStyle/>
          <a:p>
            <a:r>
              <a:rPr kumimoji="1" lang="zh-CN" altLang="en-US" dirty="0"/>
              <a:t>（比较）偷懒的方法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百度、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Bing</a:t>
            </a:r>
            <a:r>
              <a:rPr kumimoji="1" lang="zh-CN" altLang="en-US" dirty="0"/>
              <a:t>查一下有没有讲解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直接不查，根据名字去猜测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通过代码的效果去猜类和方法的意思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有些时候还是挺有用的</a:t>
            </a:r>
            <a:r>
              <a:rPr kumimoji="1" lang="en-US" altLang="zh-CN" dirty="0"/>
              <a:t>/</a:t>
            </a:r>
            <a:r>
              <a:rPr kumimoji="1" lang="zh-CN" altLang="en-US" dirty="0"/>
              <a:t>但是不能一直这么用</a:t>
            </a:r>
            <a:endParaRPr kumimoji="1" lang="en-US" altLang="zh-CN" dirty="0"/>
          </a:p>
          <a:p>
            <a:r>
              <a:rPr kumimoji="1" lang="zh-CN" altLang="en-US" dirty="0"/>
              <a:t>（比较）正统的方法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查</a:t>
            </a:r>
            <a:r>
              <a:rPr kumimoji="1" lang="zh-CN" altLang="en-US" b="1" dirty="0">
                <a:solidFill>
                  <a:srgbClr val="FF0000"/>
                </a:solidFill>
              </a:rPr>
              <a:t>官方</a:t>
            </a:r>
            <a:r>
              <a:rPr kumimoji="1" lang="zh-CN" altLang="en-US" dirty="0"/>
              <a:t>文档</a:t>
            </a:r>
            <a:r>
              <a:rPr kumimoji="1" lang="en-US" altLang="zh-CN" dirty="0"/>
              <a:t>/</a:t>
            </a:r>
            <a:r>
              <a:rPr kumimoji="1" lang="zh-CN" altLang="en-US" dirty="0"/>
              <a:t>手册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QT:</a:t>
            </a:r>
            <a:r>
              <a:rPr kumimoji="1" lang="zh-CN" altLang="en-US" dirty="0"/>
              <a:t> 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doc.qt.io</a:t>
            </a:r>
            <a:r>
              <a:rPr kumimoji="1" lang="en-US" altLang="zh-CN" dirty="0"/>
              <a:t>/</a:t>
            </a:r>
          </a:p>
          <a:p>
            <a:pPr lvl="1"/>
            <a:r>
              <a:rPr kumimoji="1" lang="en-US" altLang="zh-CN" dirty="0"/>
              <a:t>QT-5</a:t>
            </a:r>
            <a:r>
              <a:rPr kumimoji="1" lang="zh-CN" altLang="en-US" dirty="0"/>
              <a:t>的：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doc.qt.io</a:t>
            </a:r>
            <a:r>
              <a:rPr kumimoji="1" lang="en-US" altLang="zh-CN" dirty="0"/>
              <a:t>/qt-5/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2F4794-C4D0-8840-A0CF-B600CBC37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093"/>
            <a:ext cx="12192000" cy="57178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6FF3A4-EDB2-D746-ABF5-C36D56377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1158175"/>
            <a:ext cx="12192000" cy="566224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686B5A7-DC0B-2045-835C-94CDF8700FC4}"/>
              </a:ext>
            </a:extLst>
          </p:cNvPr>
          <p:cNvSpPr/>
          <p:nvPr/>
        </p:nvSpPr>
        <p:spPr>
          <a:xfrm>
            <a:off x="4441371" y="1158175"/>
            <a:ext cx="2041072" cy="882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F0A44E-D32D-9C47-8516-FA2ABE4C2F44}"/>
              </a:ext>
            </a:extLst>
          </p:cNvPr>
          <p:cNvSpPr txBox="1"/>
          <p:nvPr/>
        </p:nvSpPr>
        <p:spPr>
          <a:xfrm>
            <a:off x="6996928" y="1472624"/>
            <a:ext cx="3334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搜索</a:t>
            </a:r>
            <a:r>
              <a:rPr kumimoji="1" lang="en-US" altLang="zh-CN" sz="3200" dirty="0" err="1">
                <a:solidFill>
                  <a:srgbClr val="FF0000"/>
                </a:solidFill>
              </a:rPr>
              <a:t>MainWindow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139A2D-49E5-224E-B0C7-38062016B3E0}"/>
              </a:ext>
            </a:extLst>
          </p:cNvPr>
          <p:cNvSpPr/>
          <p:nvPr/>
        </p:nvSpPr>
        <p:spPr>
          <a:xfrm>
            <a:off x="642257" y="4625275"/>
            <a:ext cx="4239986" cy="1551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2748C3C-83E0-5944-8F7C-6038AD61A32A}"/>
              </a:ext>
            </a:extLst>
          </p:cNvPr>
          <p:cNvCxnSpPr/>
          <p:nvPr/>
        </p:nvCxnSpPr>
        <p:spPr>
          <a:xfrm flipH="1">
            <a:off x="3004457" y="2041071"/>
            <a:ext cx="2188029" cy="24982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62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49947-8165-C249-BD67-9C29B50E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代码里面出现了没见过的类</a:t>
            </a:r>
            <a:r>
              <a:rPr kumimoji="1" lang="en-US" altLang="zh-CN" b="1" dirty="0"/>
              <a:t>/</a:t>
            </a:r>
            <a:r>
              <a:rPr kumimoji="1" lang="zh-CN" altLang="en-US" b="1" dirty="0"/>
              <a:t>方法</a:t>
            </a:r>
            <a:r>
              <a:rPr kumimoji="1" lang="en-US" altLang="zh-CN" b="1" dirty="0"/>
              <a:t>?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21EFCB-65BD-A147-9DC5-611327DE0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91700" cy="4351338"/>
          </a:xfrm>
        </p:spPr>
        <p:txBody>
          <a:bodyPr/>
          <a:lstStyle/>
          <a:p>
            <a:r>
              <a:rPr kumimoji="1" lang="zh-CN" altLang="en-US" dirty="0"/>
              <a:t>（比较）偷懒的方法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百度、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Bing</a:t>
            </a:r>
            <a:r>
              <a:rPr kumimoji="1" lang="zh-CN" altLang="en-US" dirty="0"/>
              <a:t>查一下有没有讲解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直接不查，根据名字去猜测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通过代码的效果去猜类和方法的意思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有些时候还是挺有用的</a:t>
            </a:r>
            <a:r>
              <a:rPr kumimoji="1" lang="en-US" altLang="zh-CN" dirty="0"/>
              <a:t>/</a:t>
            </a:r>
            <a:r>
              <a:rPr kumimoji="1" lang="zh-CN" altLang="en-US" dirty="0"/>
              <a:t>但是不能一直这么用</a:t>
            </a:r>
            <a:endParaRPr kumimoji="1" lang="en-US" altLang="zh-CN" dirty="0"/>
          </a:p>
          <a:p>
            <a:r>
              <a:rPr kumimoji="1" lang="zh-CN" altLang="en-US" dirty="0"/>
              <a:t>（比较）正统的方法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查</a:t>
            </a:r>
            <a:r>
              <a:rPr kumimoji="1" lang="zh-CN" altLang="en-US" b="1" dirty="0">
                <a:solidFill>
                  <a:srgbClr val="FF0000"/>
                </a:solidFill>
              </a:rPr>
              <a:t>官方</a:t>
            </a:r>
            <a:r>
              <a:rPr kumimoji="1" lang="zh-CN" altLang="en-US" dirty="0"/>
              <a:t>文档</a:t>
            </a:r>
            <a:r>
              <a:rPr kumimoji="1" lang="en-US" altLang="zh-CN" dirty="0"/>
              <a:t>/</a:t>
            </a:r>
            <a:r>
              <a:rPr kumimoji="1" lang="zh-CN" altLang="en-US" dirty="0"/>
              <a:t>手册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QT:</a:t>
            </a:r>
            <a:r>
              <a:rPr kumimoji="1" lang="zh-CN" altLang="en-US" dirty="0"/>
              <a:t> 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doc.qt.io</a:t>
            </a:r>
            <a:r>
              <a:rPr kumimoji="1" lang="en-US" altLang="zh-CN" dirty="0"/>
              <a:t>/</a:t>
            </a:r>
          </a:p>
          <a:p>
            <a:pPr lvl="1"/>
            <a:r>
              <a:rPr kumimoji="1" lang="en-US" altLang="zh-CN" dirty="0"/>
              <a:t>QT-5</a:t>
            </a:r>
            <a:r>
              <a:rPr kumimoji="1" lang="zh-CN" altLang="en-US" dirty="0"/>
              <a:t>的：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doc.qt.io</a:t>
            </a:r>
            <a:r>
              <a:rPr kumimoji="1" lang="en-US" altLang="zh-CN" dirty="0"/>
              <a:t>/qt-5/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2F4794-C4D0-8840-A0CF-B600CBC37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093"/>
            <a:ext cx="12192000" cy="57178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6FF3A4-EDB2-D746-ABF5-C36D56377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1158175"/>
            <a:ext cx="12192000" cy="566224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686B5A7-DC0B-2045-835C-94CDF8700FC4}"/>
              </a:ext>
            </a:extLst>
          </p:cNvPr>
          <p:cNvSpPr/>
          <p:nvPr/>
        </p:nvSpPr>
        <p:spPr>
          <a:xfrm>
            <a:off x="4441371" y="1158175"/>
            <a:ext cx="2041072" cy="882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F0A44E-D32D-9C47-8516-FA2ABE4C2F44}"/>
              </a:ext>
            </a:extLst>
          </p:cNvPr>
          <p:cNvSpPr txBox="1"/>
          <p:nvPr/>
        </p:nvSpPr>
        <p:spPr>
          <a:xfrm>
            <a:off x="6482443" y="147602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搜索</a:t>
            </a:r>
            <a:r>
              <a:rPr kumimoji="1" lang="en-US" altLang="zh-CN" dirty="0" err="1">
                <a:solidFill>
                  <a:srgbClr val="FF0000"/>
                </a:solidFill>
              </a:rPr>
              <a:t>MainWindow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139A2D-49E5-224E-B0C7-38062016B3E0}"/>
              </a:ext>
            </a:extLst>
          </p:cNvPr>
          <p:cNvSpPr/>
          <p:nvPr/>
        </p:nvSpPr>
        <p:spPr>
          <a:xfrm>
            <a:off x="642257" y="4625275"/>
            <a:ext cx="4239986" cy="1551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2748C3C-83E0-5944-8F7C-6038AD61A32A}"/>
              </a:ext>
            </a:extLst>
          </p:cNvPr>
          <p:cNvCxnSpPr/>
          <p:nvPr/>
        </p:nvCxnSpPr>
        <p:spPr>
          <a:xfrm flipH="1">
            <a:off x="3004457" y="2041071"/>
            <a:ext cx="2188029" cy="24982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C114709-6EB0-CB48-9F11-66181FE05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66" y="0"/>
            <a:ext cx="10649068" cy="685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1997EBF-972D-CB46-ABBD-51E6131459E2}"/>
              </a:ext>
            </a:extLst>
          </p:cNvPr>
          <p:cNvSpPr txBox="1"/>
          <p:nvPr/>
        </p:nvSpPr>
        <p:spPr>
          <a:xfrm>
            <a:off x="1636915" y="2705432"/>
            <a:ext cx="10621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err="1">
                <a:solidFill>
                  <a:srgbClr val="FF0000"/>
                </a:solidFill>
              </a:rPr>
              <a:t>QMainWindow</a:t>
            </a:r>
            <a:r>
              <a:rPr kumimoji="1" lang="zh-CN" altLang="en-US" sz="3200" dirty="0">
                <a:solidFill>
                  <a:srgbClr val="FF0000"/>
                </a:solidFill>
              </a:rPr>
              <a:t>类的介绍，里面的方法的介绍，成员等都有</a:t>
            </a:r>
          </a:p>
        </p:txBody>
      </p:sp>
    </p:spTree>
    <p:extLst>
      <p:ext uri="{BB962C8B-B14F-4D97-AF65-F5344CB8AC3E}">
        <p14:creationId xmlns:p14="http://schemas.microsoft.com/office/powerpoint/2010/main" val="251652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：事件绑定与处理</a:t>
            </a:r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C1964F-1B95-D573-7834-9F2C7B87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45776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QT</a:t>
            </a:r>
            <a:r>
              <a:rPr kumimoji="1" lang="zh-CN" altLang="en-US" dirty="0"/>
              <a:t>会根据绑定的事件来自动调用对应的处理函数，所以核心是我们需要绑定哪些事件，以及他们的处理函数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19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：事件绑定与处理</a:t>
            </a:r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C1964F-1B95-D573-7834-9F2C7B87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45776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QT</a:t>
            </a:r>
            <a:r>
              <a:rPr kumimoji="1" lang="zh-CN" altLang="en-US" dirty="0"/>
              <a:t>会根据绑定的事件来自动调用对应的处理函数，所以核心是我们需要绑定哪些事件，以及他们的处理函数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36198C-8560-DA00-7BA4-7AD96157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23" y="1342798"/>
            <a:ext cx="10626852" cy="5515202"/>
          </a:xfrm>
          <a:prstGeom prst="rect">
            <a:avLst/>
          </a:prstGeom>
        </p:spPr>
      </p:pic>
      <p:sp>
        <p:nvSpPr>
          <p:cNvPr id="5" name="矩形 11">
            <a:extLst>
              <a:ext uri="{FF2B5EF4-FFF2-40B4-BE49-F238E27FC236}">
                <a16:creationId xmlns:a16="http://schemas.microsoft.com/office/drawing/2014/main" id="{6542CD59-D154-70C7-F712-6FE18ABE101E}"/>
              </a:ext>
            </a:extLst>
          </p:cNvPr>
          <p:cNvSpPr/>
          <p:nvPr/>
        </p:nvSpPr>
        <p:spPr>
          <a:xfrm>
            <a:off x="1138203" y="5935850"/>
            <a:ext cx="7230882" cy="721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AF7AC-84DA-9B8F-7279-90B19568145D}"/>
              </a:ext>
            </a:extLst>
          </p:cNvPr>
          <p:cNvSpPr txBox="1"/>
          <p:nvPr/>
        </p:nvSpPr>
        <p:spPr>
          <a:xfrm>
            <a:off x="8535400" y="5935850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</a:rPr>
              <a:t>关键是这里的connect函数</a:t>
            </a:r>
          </a:p>
        </p:txBody>
      </p:sp>
    </p:spTree>
    <p:extLst>
      <p:ext uri="{BB962C8B-B14F-4D97-AF65-F5344CB8AC3E}">
        <p14:creationId xmlns:p14="http://schemas.microsoft.com/office/powerpoint/2010/main" val="359928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：事件绑定与处理</a:t>
            </a:r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C1964F-1B95-D573-7834-9F2C7B87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45776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QT</a:t>
            </a:r>
            <a:r>
              <a:rPr kumimoji="1" lang="zh-CN" altLang="en-US" dirty="0"/>
              <a:t>会根据绑定的事件来自动调用对应的处理函数，所以核心是我们需要绑定哪些事件，以及他们的处理函数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AF7AC-84DA-9B8F-7279-90B19568145D}"/>
              </a:ext>
            </a:extLst>
          </p:cNvPr>
          <p:cNvSpPr txBox="1"/>
          <p:nvPr/>
        </p:nvSpPr>
        <p:spPr>
          <a:xfrm>
            <a:off x="7326532" y="2688705"/>
            <a:ext cx="4826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</a:rPr>
              <a:t>简单理解</a:t>
            </a:r>
            <a:r>
              <a:rPr lang="zh-CN" altLang="en-US" b="1" dirty="0">
                <a:solidFill>
                  <a:srgbClr val="FF0000"/>
                </a:solidFill>
              </a:rPr>
              <a:t>，一个</a:t>
            </a:r>
            <a:r>
              <a:rPr lang="en-US" altLang="zh-CN" b="1" dirty="0">
                <a:solidFill>
                  <a:srgbClr val="FF0000"/>
                </a:solidFill>
              </a:rPr>
              <a:t>sender</a:t>
            </a:r>
            <a:r>
              <a:rPr lang="zh-CN" altLang="en-US" b="1" dirty="0">
                <a:solidFill>
                  <a:srgbClr val="FF0000"/>
                </a:solidFill>
              </a:rPr>
              <a:t>发送了一个</a:t>
            </a:r>
            <a:r>
              <a:rPr lang="en-US" altLang="zh-CN" b="1" dirty="0">
                <a:solidFill>
                  <a:srgbClr val="FF0000"/>
                </a:solidFill>
              </a:rPr>
              <a:t>sender</a:t>
            </a:r>
            <a:r>
              <a:rPr lang="zh-CN" altLang="en-US" b="1" dirty="0">
                <a:solidFill>
                  <a:srgbClr val="FF0000"/>
                </a:solidFill>
              </a:rPr>
              <a:t>相关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的</a:t>
            </a:r>
            <a:r>
              <a:rPr lang="en-US" altLang="zh-CN" b="1" dirty="0">
                <a:solidFill>
                  <a:srgbClr val="FF0000"/>
                </a:solidFill>
              </a:rPr>
              <a:t>event</a:t>
            </a:r>
            <a:r>
              <a:rPr lang="zh-CN" altLang="en-US" b="1" dirty="0">
                <a:solidFill>
                  <a:srgbClr val="FF0000"/>
                </a:solidFill>
              </a:rPr>
              <a:t>给一个</a:t>
            </a:r>
            <a:r>
              <a:rPr lang="en-US" altLang="zh-CN" b="1" dirty="0">
                <a:solidFill>
                  <a:srgbClr val="FF0000"/>
                </a:solidFill>
              </a:rPr>
              <a:t>receiver</a:t>
            </a:r>
            <a:r>
              <a:rPr lang="zh-CN" altLang="en-US" b="1" dirty="0">
                <a:solidFill>
                  <a:srgbClr val="FF0000"/>
                </a:solidFill>
              </a:rPr>
              <a:t>，这个</a:t>
            </a:r>
            <a:r>
              <a:rPr lang="en-US" altLang="zh-CN" b="1" dirty="0">
                <a:solidFill>
                  <a:srgbClr val="FF0000"/>
                </a:solidFill>
              </a:rPr>
              <a:t>receiver</a:t>
            </a:r>
            <a:r>
              <a:rPr lang="zh-CN" altLang="en-US" b="1" dirty="0">
                <a:solidFill>
                  <a:srgbClr val="FF0000"/>
                </a:solidFill>
              </a:rPr>
              <a:t>调用了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一个对应的自己函数来处理收到的事件</a:t>
            </a:r>
            <a:endParaRPr lang="en-CN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3CC46-C917-595D-C4B6-A9B725A8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" y="1174750"/>
            <a:ext cx="6235700" cy="4508500"/>
          </a:xfrm>
          <a:prstGeom prst="rect">
            <a:avLst/>
          </a:prstGeom>
        </p:spPr>
      </p:pic>
      <p:sp>
        <p:nvSpPr>
          <p:cNvPr id="5" name="矩形 11">
            <a:extLst>
              <a:ext uri="{FF2B5EF4-FFF2-40B4-BE49-F238E27FC236}">
                <a16:creationId xmlns:a16="http://schemas.microsoft.com/office/drawing/2014/main" id="{6542CD59-D154-70C7-F712-6FE18ABE101E}"/>
              </a:ext>
            </a:extLst>
          </p:cNvPr>
          <p:cNvSpPr/>
          <p:nvPr/>
        </p:nvSpPr>
        <p:spPr>
          <a:xfrm>
            <a:off x="838199" y="1487838"/>
            <a:ext cx="7230882" cy="924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687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06EB7-3BBF-1141-86ED-2D04F26D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课程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6D0E4-CCD2-474F-BF18-182D2417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91" y="1268759"/>
            <a:ext cx="11637818" cy="54527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dirty="0"/>
              <a:t>欢迎大家回到 </a:t>
            </a:r>
            <a:r>
              <a:rPr lang="en-US" altLang="zh-CN" sz="3600" dirty="0"/>
              <a:t>SEP</a:t>
            </a:r>
            <a:r>
              <a:rPr lang="zh-CN" altLang="en-US" sz="3600" dirty="0"/>
              <a:t>！</a:t>
            </a:r>
            <a:endParaRPr lang="en-US" altLang="zh-CN" sz="3600" dirty="0"/>
          </a:p>
          <a:p>
            <a:pPr>
              <a:lnSpc>
                <a:spcPct val="100000"/>
              </a:lnSpc>
            </a:pPr>
            <a:endParaRPr lang="en-US" altLang="zh-CN" sz="3600" dirty="0"/>
          </a:p>
          <a:p>
            <a:pPr lvl="1">
              <a:lnSpc>
                <a:spcPct val="100000"/>
              </a:lnSpc>
            </a:pPr>
            <a:r>
              <a:rPr lang="en-US" altLang="zh-CN" sz="3200" dirty="0"/>
              <a:t>SEP23-</a:t>
            </a:r>
            <a:r>
              <a:rPr lang="zh-CN" altLang="en-US" sz="3200" dirty="0"/>
              <a:t>秋季的基本信息：</a:t>
            </a:r>
            <a:endParaRPr lang="en-US" altLang="zh-CN" sz="3200" dirty="0"/>
          </a:p>
          <a:p>
            <a:pPr lvl="2">
              <a:lnSpc>
                <a:spcPct val="100000"/>
              </a:lnSpc>
            </a:pPr>
            <a:r>
              <a:rPr lang="zh-CN" altLang="en-US" sz="2800" dirty="0"/>
              <a:t>教师：杜冬冬、董明凯</a:t>
            </a:r>
            <a:endParaRPr lang="en-US" altLang="zh-CN" sz="2800" dirty="0"/>
          </a:p>
          <a:p>
            <a:pPr lvl="2">
              <a:lnSpc>
                <a:spcPct val="100000"/>
              </a:lnSpc>
            </a:pPr>
            <a:r>
              <a:rPr lang="zh-CN" altLang="en-US" sz="2800" dirty="0"/>
              <a:t>助教：薛振梁、</a:t>
            </a:r>
            <a:r>
              <a:rPr lang="zh-CN" altLang="en-CN" sz="2800" dirty="0"/>
              <a:t>董</a:t>
            </a:r>
            <a:r>
              <a:rPr lang="zh-CN" altLang="en-US" sz="2800" dirty="0"/>
              <a:t>一源、田秋林、彭冠文</a:t>
            </a:r>
            <a:endParaRPr lang="en-US" altLang="zh-CN" sz="2800" dirty="0"/>
          </a:p>
          <a:p>
            <a:pPr lvl="2">
              <a:lnSpc>
                <a:spcPct val="100000"/>
              </a:lnSpc>
            </a:pPr>
            <a:r>
              <a:rPr lang="zh-CN" altLang="en-US" sz="2800" dirty="0"/>
              <a:t>周三下午</a:t>
            </a:r>
            <a:r>
              <a:rPr lang="en-US" altLang="zh-CN" sz="2800" dirty="0"/>
              <a:t>14:00-15:40,</a:t>
            </a:r>
            <a:r>
              <a:rPr lang="zh-CN" altLang="en-US" sz="2800" dirty="0"/>
              <a:t> 软院</a:t>
            </a:r>
            <a:r>
              <a:rPr lang="en-US" altLang="zh-CN" sz="2800" dirty="0"/>
              <a:t>3-101</a:t>
            </a:r>
            <a:r>
              <a:rPr lang="zh-CN" altLang="en-US" sz="2800" dirty="0"/>
              <a:t>教室（</a:t>
            </a:r>
            <a:r>
              <a:rPr lang="en-US" altLang="zh-CN" sz="2800" dirty="0"/>
              <a:t>3-107</a:t>
            </a:r>
            <a:r>
              <a:rPr lang="zh-CN" altLang="en-US" sz="2800" dirty="0"/>
              <a:t>教室作为补充）</a:t>
            </a:r>
            <a:endParaRPr lang="en-US" altLang="zh-CN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F7CB5-C57F-B94D-999B-B1EF9BCF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1A1A-A846-1244-B210-CC29CD60D5AB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63612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：绑定事件之计时器</a:t>
            </a:r>
            <a:endParaRPr kumimoji="1"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5089DD-66F8-E944-5577-14448C252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407" y="1711308"/>
            <a:ext cx="2527300" cy="289560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C1964F-1B95-D573-7834-9F2C7B87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56350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AnalogClock</a:t>
            </a:r>
            <a:r>
              <a:rPr kumimoji="1" lang="zh-CN" altLang="en-US" dirty="0"/>
              <a:t>中用到了第一个事件：</a:t>
            </a:r>
            <a:r>
              <a:rPr kumimoji="1" lang="zh-CN" altLang="en-US" b="1" dirty="0"/>
              <a:t>计时器</a:t>
            </a:r>
            <a:endParaRPr kumimoji="1" lang="en-US" altLang="zh-CN" b="1" dirty="0"/>
          </a:p>
          <a:p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每个确定的时间会触发一个时间，时间是由我们来指定的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4E2EB9-7B2D-710A-704B-86D8F9C90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7528"/>
            <a:ext cx="12603006" cy="1833465"/>
          </a:xfrm>
          <a:prstGeom prst="rect">
            <a:avLst/>
          </a:prstGeom>
        </p:spPr>
      </p:pic>
      <p:sp>
        <p:nvSpPr>
          <p:cNvPr id="9" name="矩形 11">
            <a:extLst>
              <a:ext uri="{FF2B5EF4-FFF2-40B4-BE49-F238E27FC236}">
                <a16:creationId xmlns:a16="http://schemas.microsoft.com/office/drawing/2014/main" id="{B66AB0FF-30F3-DC40-E057-6F6DCF3E8C92}"/>
              </a:ext>
            </a:extLst>
          </p:cNvPr>
          <p:cNvSpPr/>
          <p:nvPr/>
        </p:nvSpPr>
        <p:spPr>
          <a:xfrm>
            <a:off x="729711" y="4653307"/>
            <a:ext cx="7230882" cy="6366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990A2-9B16-5F7A-37E2-987FFD97BDAD}"/>
              </a:ext>
            </a:extLst>
          </p:cNvPr>
          <p:cNvSpPr txBox="1"/>
          <p:nvPr/>
        </p:nvSpPr>
        <p:spPr>
          <a:xfrm>
            <a:off x="1397050" y="4175751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</a:rPr>
              <a:t>Q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CN" b="1" dirty="0">
                <a:solidFill>
                  <a:srgbClr val="FF0000"/>
                </a:solidFill>
              </a:rPr>
              <a:t>imer负责产生时间</a:t>
            </a:r>
            <a:r>
              <a:rPr lang="zh-CN" altLang="en-US" b="1" dirty="0">
                <a:solidFill>
                  <a:srgbClr val="FF0000"/>
                </a:solidFill>
              </a:rPr>
              <a:t>，是</a:t>
            </a:r>
            <a:r>
              <a:rPr lang="en-US" altLang="zh-CN" b="1" dirty="0">
                <a:solidFill>
                  <a:srgbClr val="FF0000"/>
                </a:solidFill>
              </a:rPr>
              <a:t>connect</a:t>
            </a:r>
            <a:r>
              <a:rPr lang="zh-CN" altLang="en-US" b="1" dirty="0">
                <a:solidFill>
                  <a:srgbClr val="FF0000"/>
                </a:solidFill>
              </a:rPr>
              <a:t>里的</a:t>
            </a:r>
            <a:r>
              <a:rPr lang="en-US" altLang="zh-CN" b="1" dirty="0">
                <a:solidFill>
                  <a:srgbClr val="FF0000"/>
                </a:solidFill>
              </a:rPr>
              <a:t>sender</a:t>
            </a:r>
            <a:endParaRPr lang="en-CN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956330-1EC0-01FE-5545-BC4B84F6024C}"/>
              </a:ext>
            </a:extLst>
          </p:cNvPr>
          <p:cNvSpPr txBox="1"/>
          <p:nvPr/>
        </p:nvSpPr>
        <p:spPr>
          <a:xfrm>
            <a:off x="3498845" y="6228258"/>
            <a:ext cx="869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CN" b="1" dirty="0">
                <a:solidFill>
                  <a:srgbClr val="FF0000"/>
                </a:solidFill>
              </a:rPr>
              <a:t>tart表示每隔</a:t>
            </a:r>
            <a:r>
              <a:rPr lang="en-US" altLang="zh-CN" b="1" dirty="0">
                <a:solidFill>
                  <a:srgbClr val="FF0000"/>
                </a:solidFill>
              </a:rPr>
              <a:t>1000ms</a:t>
            </a:r>
            <a:r>
              <a:rPr lang="zh-CN" altLang="en-US" b="1" dirty="0">
                <a:solidFill>
                  <a:srgbClr val="FF0000"/>
                </a:solidFill>
              </a:rPr>
              <a:t>，</a:t>
            </a:r>
            <a:r>
              <a:rPr lang="en-US" altLang="zh-CN" b="1" dirty="0">
                <a:solidFill>
                  <a:srgbClr val="FF0000"/>
                </a:solidFill>
              </a:rPr>
              <a:t>timer</a:t>
            </a:r>
            <a:r>
              <a:rPr lang="zh-CN" altLang="en-US" b="1" dirty="0">
                <a:solidFill>
                  <a:srgbClr val="FF0000"/>
                </a:solidFill>
              </a:rPr>
              <a:t>会出现一个</a:t>
            </a:r>
            <a:r>
              <a:rPr lang="en-US" altLang="zh-CN" b="1" dirty="0">
                <a:solidFill>
                  <a:srgbClr val="FF0000"/>
                </a:solidFill>
              </a:rPr>
              <a:t>timeout</a:t>
            </a:r>
            <a:r>
              <a:rPr lang="zh-CN" altLang="en-US" b="1" dirty="0">
                <a:solidFill>
                  <a:srgbClr val="FF0000"/>
                </a:solidFill>
              </a:rPr>
              <a:t>的事件，其会触发上面的</a:t>
            </a:r>
            <a:r>
              <a:rPr lang="en-US" altLang="zh-CN" b="1" dirty="0" err="1">
                <a:solidFill>
                  <a:srgbClr val="FF0000"/>
                </a:solidFill>
              </a:rPr>
              <a:t>AnalogClock</a:t>
            </a:r>
            <a:r>
              <a:rPr lang="en-US" b="1" dirty="0" err="1">
                <a:solidFill>
                  <a:srgbClr val="FF0000"/>
                </a:solidFill>
              </a:rPr>
              <a:t>类的updat</a:t>
            </a:r>
            <a:r>
              <a:rPr lang="en-US" altLang="zh-CN" b="1" dirty="0" err="1">
                <a:solidFill>
                  <a:srgbClr val="FF0000"/>
                </a:solidFill>
              </a:rPr>
              <a:t>e</a:t>
            </a:r>
            <a:r>
              <a:rPr lang="en-US" b="1" dirty="0" err="1">
                <a:solidFill>
                  <a:srgbClr val="FF0000"/>
                </a:solidFill>
              </a:rPr>
              <a:t>的方法</a:t>
            </a:r>
            <a:r>
              <a:rPr lang="zh-CN" altLang="en-US" b="1" dirty="0">
                <a:solidFill>
                  <a:srgbClr val="FF0000"/>
                </a:solidFill>
              </a:rPr>
              <a:t>（最终触发</a:t>
            </a:r>
            <a:r>
              <a:rPr lang="en-US" altLang="zh-CN" b="1" dirty="0" err="1">
                <a:solidFill>
                  <a:srgbClr val="FF0000"/>
                </a:solidFill>
              </a:rPr>
              <a:t>paintEvent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endParaRPr lang="en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78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：绑定事件之按键</a:t>
            </a:r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C1964F-1B95-D573-7834-9F2C7B87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56350" cy="251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Practice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中的按键怎么处理呢？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通过</a:t>
            </a:r>
            <a:r>
              <a:rPr kumimoji="1" lang="en-US" altLang="zh-CN" dirty="0">
                <a:solidFill>
                  <a:srgbClr val="FF0000"/>
                </a:solidFill>
              </a:rPr>
              <a:t>override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</a:rPr>
              <a:t>keyPreesEvent</a:t>
            </a:r>
            <a:r>
              <a:rPr kumimoji="1" lang="zh-CN" altLang="en-US" dirty="0">
                <a:solidFill>
                  <a:srgbClr val="FF0000"/>
                </a:solidFill>
              </a:rPr>
              <a:t>这个函数来实现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99531-6AF8-C472-3CC2-AB742DA37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38" y="3149600"/>
            <a:ext cx="5854700" cy="3708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AEA6051-38FA-B5C5-8408-50C78B409224}"/>
              </a:ext>
            </a:extLst>
          </p:cNvPr>
          <p:cNvSpPr/>
          <p:nvPr/>
        </p:nvSpPr>
        <p:spPr>
          <a:xfrm>
            <a:off x="533938" y="5345432"/>
            <a:ext cx="7230882" cy="6366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B11F2-5343-4FA0-3D7F-8B9FED89F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010" y="2806700"/>
            <a:ext cx="7213600" cy="2197100"/>
          </a:xfrm>
          <a:prstGeom prst="rect">
            <a:avLst/>
          </a:prstGeom>
        </p:spPr>
      </p:pic>
      <p:sp>
        <p:nvSpPr>
          <p:cNvPr id="7" name="矩形 11">
            <a:extLst>
              <a:ext uri="{FF2B5EF4-FFF2-40B4-BE49-F238E27FC236}">
                <a16:creationId xmlns:a16="http://schemas.microsoft.com/office/drawing/2014/main" id="{DC85706A-8EAD-34B4-FAFB-2C28B1C79D3A}"/>
              </a:ext>
            </a:extLst>
          </p:cNvPr>
          <p:cNvSpPr/>
          <p:nvPr/>
        </p:nvSpPr>
        <p:spPr>
          <a:xfrm>
            <a:off x="6096000" y="3429000"/>
            <a:ext cx="5150710" cy="1406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85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83E7A3-F9BF-E740-8FF0-C4E319360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altLang="zh-CN" dirty="0"/>
              <a:t>Project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 err="1"/>
              <a:t>Qlink</a:t>
            </a:r>
            <a:r>
              <a:rPr lang="zh-CN" altLang="en-US" dirty="0"/>
              <a:t> </a:t>
            </a:r>
            <a:r>
              <a:rPr lang="en-US" altLang="zh-CN" dirty="0"/>
              <a:t>(QT</a:t>
            </a:r>
            <a:r>
              <a:rPr lang="zh-CN" altLang="en-US" dirty="0"/>
              <a:t>连连看</a:t>
            </a:r>
            <a:r>
              <a:rPr lang="en-US" altLang="zh-CN" dirty="0"/>
              <a:t>)</a:t>
            </a:r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A3B80D-5377-DF4B-BB7F-572ADB3A0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373216"/>
            <a:ext cx="10515600" cy="716434"/>
          </a:xfrm>
        </p:spPr>
        <p:txBody>
          <a:bodyPr>
            <a:normAutofit/>
          </a:bodyPr>
          <a:lstStyle/>
          <a:p>
            <a:r>
              <a:rPr lang="en-CN" dirty="0"/>
              <a:t>详细内容请见</a:t>
            </a:r>
            <a:r>
              <a:rPr lang="zh-CN" altLang="en-US" dirty="0"/>
              <a:t>：</a:t>
            </a:r>
            <a:r>
              <a:rPr lang="en-US" altLang="zh-CN" sz="1600" dirty="0"/>
              <a:t>OC</a:t>
            </a:r>
            <a:r>
              <a:rPr lang="zh-CN" altLang="en-US" sz="1600" dirty="0"/>
              <a:t>上的课程主页</a:t>
            </a:r>
            <a:r>
              <a:rPr lang="en-US" altLang="zh-CN" sz="1600" dirty="0"/>
              <a:t>-&gt;</a:t>
            </a:r>
            <a:r>
              <a:rPr lang="zh-CN" altLang="en-US" sz="1600" dirty="0"/>
              <a:t>作业</a:t>
            </a:r>
            <a:r>
              <a:rPr lang="en-US" altLang="zh-CN" sz="1600" dirty="0"/>
              <a:t>-&gt;Project1-QLink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91DBC-75C8-DF41-928F-BFB4F1BC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1A1A-A846-1244-B210-CC29CD60D5AB}" type="slidenum">
              <a:rPr lang="en-CN" smtClean="0"/>
              <a:t>22</a:t>
            </a:fld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642D8-5B37-AB47-9A37-A44B18474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56" y="169640"/>
            <a:ext cx="5483469" cy="29664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59076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Project1: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Qlink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连连看项目</a:t>
            </a:r>
            <a:r>
              <a:rPr kumimoji="1" lang="en-US" altLang="zh-CN" b="1" dirty="0"/>
              <a:t>)</a:t>
            </a:r>
            <a:endParaRPr kumimoji="1" lang="zh-CN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50120-8DD2-EBA3-6110-E462F7FCB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类似效果的游戏</a:t>
            </a:r>
            <a:r>
              <a:rPr lang="en-US" dirty="0"/>
              <a:t>→</a:t>
            </a:r>
          </a:p>
          <a:p>
            <a:pPr lvl="1"/>
            <a:endParaRPr lang="en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5C6453-FC66-EDBC-0CB9-B5643AE41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106" y="1353344"/>
            <a:ext cx="73533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59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Project1: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Qlink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连连看项目</a:t>
            </a:r>
            <a:r>
              <a:rPr kumimoji="1" lang="en-US" altLang="zh-CN" b="1" dirty="0"/>
              <a:t>)</a:t>
            </a:r>
            <a:endParaRPr kumimoji="1" lang="zh-CN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50120-8DD2-EBA3-6110-E462F7FCB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基本要求</a:t>
            </a:r>
            <a:endParaRPr lang="en-US" dirty="0"/>
          </a:p>
          <a:p>
            <a:pPr lvl="1"/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2DD227-DEDB-E33D-7B71-9B1E75DF3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42" y="1386142"/>
            <a:ext cx="8216147" cy="523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20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Project1: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Qlink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连连看项目</a:t>
            </a:r>
            <a:r>
              <a:rPr kumimoji="1" lang="en-US" altLang="zh-CN" b="1" dirty="0"/>
              <a:t>)</a:t>
            </a:r>
            <a:endParaRPr kumimoji="1" lang="zh-CN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50120-8DD2-EBA3-6110-E462F7FCB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基本要求</a:t>
            </a:r>
            <a:endParaRPr lang="en-US" dirty="0"/>
          </a:p>
          <a:p>
            <a:r>
              <a:rPr lang="en-US" dirty="0" err="1"/>
              <a:t>菜单等涉及到</a:t>
            </a:r>
            <a:endParaRPr lang="en-US" dirty="0"/>
          </a:p>
          <a:p>
            <a:pPr lvl="1"/>
            <a:r>
              <a:rPr lang="en-US" altLang="zh-CN" dirty="0"/>
              <a:t>Menu,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r>
              <a:rPr lang="zh-CN" altLang="en-US" dirty="0"/>
              <a:t>等</a:t>
            </a:r>
            <a:br>
              <a:rPr lang="en-US" altLang="zh-CN" dirty="0"/>
            </a:br>
            <a:r>
              <a:rPr lang="en-US" altLang="zh-CN" dirty="0"/>
              <a:t>QT</a:t>
            </a:r>
            <a:r>
              <a:rPr lang="zh-CN" altLang="en-US" dirty="0"/>
              <a:t>的支持，需要</a:t>
            </a:r>
            <a:br>
              <a:rPr lang="en-US" altLang="zh-CN" dirty="0"/>
            </a:br>
            <a:r>
              <a:rPr lang="zh-CN" altLang="en-US" dirty="0"/>
              <a:t>大家自己学习</a:t>
            </a:r>
            <a:endParaRPr lang="en-US" dirty="0"/>
          </a:p>
          <a:p>
            <a:pPr lvl="1"/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68C77-611C-D577-6F5A-994F594EA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026" y="1480547"/>
            <a:ext cx="8156376" cy="54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89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Project1: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Qlink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连连看项目</a:t>
            </a:r>
            <a:r>
              <a:rPr kumimoji="1" lang="en-US" altLang="zh-CN" b="1" dirty="0"/>
              <a:t>)</a:t>
            </a:r>
            <a:endParaRPr kumimoji="1" lang="zh-CN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50120-8DD2-EBA3-6110-E462F7FCB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基本要求</a:t>
            </a:r>
            <a:endParaRPr lang="en-US" dirty="0"/>
          </a:p>
          <a:p>
            <a:r>
              <a:rPr lang="en-US" dirty="0" err="1"/>
              <a:t>菜单等涉及到</a:t>
            </a:r>
            <a:endParaRPr lang="en-US" dirty="0"/>
          </a:p>
          <a:p>
            <a:pPr lvl="1"/>
            <a:r>
              <a:rPr lang="en-US" altLang="zh-CN" dirty="0"/>
              <a:t>Menu,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r>
              <a:rPr lang="zh-CN" altLang="en-US" dirty="0"/>
              <a:t>等</a:t>
            </a:r>
            <a:br>
              <a:rPr lang="en-US" altLang="zh-CN" dirty="0"/>
            </a:br>
            <a:r>
              <a:rPr lang="en-US" altLang="zh-CN" dirty="0"/>
              <a:t>QT</a:t>
            </a:r>
            <a:r>
              <a:rPr lang="zh-CN" altLang="en-US" dirty="0"/>
              <a:t>的支持，需要</a:t>
            </a:r>
            <a:br>
              <a:rPr lang="en-US" altLang="zh-CN" dirty="0"/>
            </a:br>
            <a:r>
              <a:rPr lang="zh-CN" altLang="en-US" dirty="0"/>
              <a:t>大家自己学习</a:t>
            </a:r>
            <a:endParaRPr lang="en-US" altLang="zh-CN" dirty="0"/>
          </a:p>
          <a:p>
            <a:r>
              <a:rPr lang="en-US" dirty="0" err="1"/>
              <a:t>需要考虑多人和存档等</a:t>
            </a:r>
            <a:endParaRPr lang="en-US" dirty="0"/>
          </a:p>
          <a:p>
            <a:pPr lvl="1"/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2B61B-0E96-3F6D-E6DC-D06A6682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780" y="1441341"/>
            <a:ext cx="6582301" cy="505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12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Project1: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Qlink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连连看项目</a:t>
            </a:r>
            <a:r>
              <a:rPr kumimoji="1" lang="en-US" altLang="zh-CN" b="1" dirty="0"/>
              <a:t>)</a:t>
            </a:r>
            <a:endParaRPr kumimoji="1" lang="zh-CN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50120-8DD2-EBA3-6110-E462F7FCB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建议</a:t>
            </a:r>
            <a:r>
              <a:rPr lang="zh-CN" altLang="en-US" dirty="0"/>
              <a:t>：按照文档的分阶段任务展开</a:t>
            </a:r>
            <a:endParaRPr lang="en-US" altLang="zh-CN" dirty="0"/>
          </a:p>
          <a:p>
            <a:pPr lvl="1"/>
            <a:r>
              <a:rPr lang="zh-CN" altLang="en-US" dirty="0"/>
              <a:t>单人作业，严禁抄袭</a:t>
            </a:r>
            <a:endParaRPr lang="en-US" altLang="zh-CN" dirty="0"/>
          </a:p>
          <a:p>
            <a:pPr lvl="1"/>
            <a:r>
              <a:rPr lang="zh-CN" altLang="en-US" dirty="0"/>
              <a:t>下学期国庆后答辩检查 </a:t>
            </a:r>
            <a:r>
              <a:rPr lang="en-US" altLang="zh-CN" dirty="0"/>
              <a:t>(</a:t>
            </a:r>
            <a:r>
              <a:rPr lang="zh-CN" altLang="en-US" sz="2000" dirty="0">
                <a:solidFill>
                  <a:srgbClr val="FF0000"/>
                </a:solidFill>
              </a:rPr>
              <a:t>国庆结束后的一周</a:t>
            </a:r>
            <a:r>
              <a:rPr lang="en-US" altLang="zh-CN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360B4-D914-7974-F390-52BC4CA0F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807" y="2776603"/>
            <a:ext cx="5725440" cy="360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8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Project1: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Qlink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</a:t>
            </a:r>
            <a:r>
              <a:rPr kumimoji="1" lang="zh-CN" altLang="en-US" b="1" dirty="0"/>
              <a:t>连连看项目</a:t>
            </a:r>
            <a:r>
              <a:rPr kumimoji="1" lang="en-US" altLang="zh-CN" b="1" dirty="0"/>
              <a:t>)</a:t>
            </a:r>
            <a:endParaRPr kumimoji="1" lang="zh-CN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50120-8DD2-EBA3-6110-E462F7FCB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评分要求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7CBD4-3163-268C-297C-2CAAD84C3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912" y="3861048"/>
            <a:ext cx="6756400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048FB-DA1E-22C2-5027-132A5EEA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11" y="2144839"/>
            <a:ext cx="2736304" cy="413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9CF9B0-A860-DEE8-7621-D76D9E22C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2696879"/>
            <a:ext cx="5542384" cy="334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A1E962-BCC1-D836-322A-AC2503C07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56" y="3186259"/>
            <a:ext cx="3243814" cy="333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383E21-0963-6C17-A0C2-88CD8EB29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56" y="3652891"/>
            <a:ext cx="2362200" cy="333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D18C4D-E55B-E7DE-0AAA-4C9AD5E36A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656" y="4147901"/>
            <a:ext cx="1551677" cy="333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ACA520-FEBD-171B-A22D-D6285E0AC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089" y="4672108"/>
            <a:ext cx="2108511" cy="339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3ADAC1-04E3-D1F9-63E1-634F3A4F5A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911" y="5202454"/>
            <a:ext cx="2469945" cy="3874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BAAE75-1615-DCC3-31E0-B20EFD8514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606" y="5790353"/>
            <a:ext cx="2144960" cy="38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16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83E7A3-F9BF-E740-8FF0-C4E319360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QT:</a:t>
            </a:r>
            <a:r>
              <a:rPr lang="zh-CN" altLang="en-US" dirty="0"/>
              <a:t> 生成游戏地图并展示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91DBC-75C8-DF41-928F-BFB4F1BC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1A1A-A846-1244-B210-CC29CD60D5AB}" type="slidenum">
              <a:rPr lang="en-CN" smtClean="0"/>
              <a:t>29</a:t>
            </a:fld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BA576-27A7-1707-4F23-66D5EBF3E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5637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06EB7-3BBF-1141-86ED-2D04F26D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课程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6D0E4-CCD2-474F-BF18-182D2417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91" y="1268759"/>
            <a:ext cx="11637818" cy="545271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sz="3600" dirty="0"/>
              <a:t>欢迎大家回到 </a:t>
            </a:r>
            <a:r>
              <a:rPr lang="en-US" altLang="zh-CN" sz="3600" dirty="0"/>
              <a:t>SEP</a:t>
            </a:r>
            <a:r>
              <a:rPr lang="zh-CN" altLang="en-US" sz="3600" dirty="0"/>
              <a:t>！</a:t>
            </a:r>
            <a:endParaRPr lang="en-US" altLang="zh-CN" sz="3600" dirty="0"/>
          </a:p>
          <a:p>
            <a:pPr>
              <a:lnSpc>
                <a:spcPct val="100000"/>
              </a:lnSpc>
            </a:pPr>
            <a:r>
              <a:rPr lang="zh-CN" altLang="en-US" sz="3600" dirty="0"/>
              <a:t>本学期的内容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zh-CN" altLang="en-US" dirty="0"/>
              <a:t>围绕</a:t>
            </a:r>
            <a:r>
              <a:rPr lang="en-US" altLang="zh-CN" dirty="0"/>
              <a:t>QT/C++</a:t>
            </a:r>
            <a:r>
              <a:rPr lang="zh-CN" altLang="en-US" dirty="0"/>
              <a:t>的编程练习</a:t>
            </a:r>
            <a:endParaRPr lang="en-US" altLang="zh-CN" sz="3600" dirty="0"/>
          </a:p>
          <a:p>
            <a:pPr lvl="1">
              <a:lnSpc>
                <a:spcPct val="150000"/>
              </a:lnSpc>
            </a:pPr>
            <a:r>
              <a:rPr lang="en-US" altLang="zh-CN" sz="3200" dirty="0"/>
              <a:t>Project-1:</a:t>
            </a:r>
            <a:r>
              <a:rPr lang="zh-CN" altLang="en-US" sz="3200" dirty="0"/>
              <a:t> </a:t>
            </a:r>
            <a:r>
              <a:rPr lang="en-US" altLang="zh-CN" sz="3200" dirty="0" err="1"/>
              <a:t>QLink</a:t>
            </a:r>
            <a:r>
              <a:rPr lang="zh-CN" altLang="en-US" sz="3200" dirty="0"/>
              <a:t> </a:t>
            </a:r>
            <a:r>
              <a:rPr lang="en-US" altLang="zh-CN" sz="3200" dirty="0"/>
              <a:t>(</a:t>
            </a:r>
            <a:r>
              <a:rPr lang="zh-CN" altLang="en-US" sz="3200" dirty="0"/>
              <a:t>国庆后答辩，暂定：</a:t>
            </a:r>
            <a:r>
              <a:rPr lang="en-US" altLang="zh-CN" sz="3200" dirty="0">
                <a:solidFill>
                  <a:schemeClr val="accent1"/>
                </a:solidFill>
              </a:rPr>
              <a:t>10.14—10.15</a:t>
            </a:r>
            <a:r>
              <a:rPr lang="en-US" altLang="zh-CN" sz="3200" dirty="0"/>
              <a:t>)</a:t>
            </a:r>
          </a:p>
          <a:p>
            <a:pPr lvl="1">
              <a:lnSpc>
                <a:spcPct val="150000"/>
              </a:lnSpc>
            </a:pPr>
            <a:r>
              <a:rPr lang="zh-CN" altLang="en-US" sz="3200" dirty="0"/>
              <a:t>编程练习小作业</a:t>
            </a:r>
            <a:r>
              <a:rPr lang="en-US" altLang="zh-CN" sz="3200" dirty="0"/>
              <a:t>:</a:t>
            </a:r>
            <a:r>
              <a:rPr lang="zh-CN" altLang="en-US" sz="3200" dirty="0"/>
              <a:t> 回溯与递归、</a:t>
            </a:r>
            <a:r>
              <a:rPr lang="en-US" altLang="zh-CN" sz="3200" dirty="0"/>
              <a:t>Debug</a:t>
            </a:r>
            <a:r>
              <a:rPr lang="zh-CN" altLang="en-US" sz="3200" dirty="0"/>
              <a:t>等 </a:t>
            </a:r>
            <a:r>
              <a:rPr lang="en-US" altLang="zh-CN" sz="3200" dirty="0"/>
              <a:t>(3</a:t>
            </a:r>
            <a:r>
              <a:rPr lang="zh-CN" altLang="en-US" sz="3200" dirty="0"/>
              <a:t>个，具体情况待定</a:t>
            </a:r>
            <a:r>
              <a:rPr lang="en-US" altLang="zh-CN" sz="3200" dirty="0"/>
              <a:t>)</a:t>
            </a:r>
          </a:p>
          <a:p>
            <a:pPr lvl="1">
              <a:lnSpc>
                <a:spcPct val="150000"/>
              </a:lnSpc>
            </a:pPr>
            <a:r>
              <a:rPr lang="zh-CN" altLang="en-US" sz="3200" dirty="0"/>
              <a:t>上机考试（学期后期） </a:t>
            </a:r>
            <a:endParaRPr lang="en-US" altLang="zh-CN" sz="3200" dirty="0"/>
          </a:p>
          <a:p>
            <a:pPr lvl="1">
              <a:lnSpc>
                <a:spcPct val="150000"/>
              </a:lnSpc>
            </a:pPr>
            <a:r>
              <a:rPr lang="en-US" altLang="zh-CN" sz="3200" dirty="0"/>
              <a:t>Project-2:</a:t>
            </a:r>
            <a:r>
              <a:rPr lang="zh-CN" altLang="en-US" sz="3200" dirty="0"/>
              <a:t> </a:t>
            </a:r>
            <a:r>
              <a:rPr lang="en-US" sz="3200" dirty="0"/>
              <a:t>QBasic</a:t>
            </a:r>
            <a:r>
              <a:rPr lang="zh-CN" altLang="en-US" sz="3200" dirty="0"/>
              <a:t>解释器（学期莫答辩，暂定</a:t>
            </a:r>
            <a:r>
              <a:rPr lang="en-US" altLang="zh-CN" sz="3200" dirty="0"/>
              <a:t>16</a:t>
            </a:r>
            <a:r>
              <a:rPr lang="zh-CN" altLang="en-US" sz="3200" dirty="0"/>
              <a:t>周）</a:t>
            </a:r>
            <a:endParaRPr lang="en-US" altLang="zh-CN" sz="3600" dirty="0"/>
          </a:p>
          <a:p>
            <a:pPr lvl="1">
              <a:lnSpc>
                <a:spcPct val="150000"/>
              </a:lnSpc>
            </a:pPr>
            <a:r>
              <a:rPr lang="zh-CN" altLang="en-US" sz="3200" dirty="0">
                <a:solidFill>
                  <a:srgbClr val="FF0000"/>
                </a:solidFill>
              </a:rPr>
              <a:t>补修的同学 </a:t>
            </a:r>
            <a:r>
              <a:rPr lang="en-US" altLang="zh-CN" sz="3200" dirty="0">
                <a:solidFill>
                  <a:srgbClr val="FF0000"/>
                </a:solidFill>
              </a:rPr>
              <a:t>(</a:t>
            </a:r>
            <a:r>
              <a:rPr lang="zh-CN" altLang="en-US" sz="3200" dirty="0">
                <a:solidFill>
                  <a:srgbClr val="FF0000"/>
                </a:solidFill>
              </a:rPr>
              <a:t>上学期没有参与</a:t>
            </a:r>
            <a:r>
              <a:rPr lang="en-US" altLang="zh-CN" sz="3200" dirty="0">
                <a:solidFill>
                  <a:srgbClr val="FF0000"/>
                </a:solidFill>
              </a:rPr>
              <a:t>SEP</a:t>
            </a:r>
            <a:r>
              <a:rPr lang="zh-CN" altLang="en-US" sz="3200" dirty="0">
                <a:solidFill>
                  <a:srgbClr val="FF0000"/>
                </a:solidFill>
              </a:rPr>
              <a:t>的同学</a:t>
            </a:r>
            <a:r>
              <a:rPr lang="en-US" altLang="zh-CN" sz="3200" dirty="0">
                <a:solidFill>
                  <a:srgbClr val="FF0000"/>
                </a:solidFill>
              </a:rPr>
              <a:t>)</a:t>
            </a:r>
            <a:r>
              <a:rPr lang="zh-CN" altLang="en-US" sz="3200" dirty="0">
                <a:solidFill>
                  <a:srgbClr val="FF0000"/>
                </a:solidFill>
              </a:rPr>
              <a:t>，需要完成上学期发布的</a:t>
            </a:r>
            <a:r>
              <a:rPr lang="en-US" altLang="zh-CN" sz="3200" dirty="0">
                <a:solidFill>
                  <a:srgbClr val="FF0000"/>
                </a:solidFill>
              </a:rPr>
              <a:t>4</a:t>
            </a:r>
            <a:r>
              <a:rPr lang="zh-CN" altLang="en-US" sz="3200" dirty="0">
                <a:solidFill>
                  <a:srgbClr val="FF0000"/>
                </a:solidFill>
              </a:rPr>
              <a:t>个</a:t>
            </a:r>
            <a:r>
              <a:rPr lang="en-US" altLang="zh-CN" sz="3200" dirty="0">
                <a:solidFill>
                  <a:srgbClr val="FF0000"/>
                </a:solidFill>
              </a:rPr>
              <a:t>Lab</a:t>
            </a:r>
            <a:r>
              <a:rPr lang="zh-CN" altLang="en-US" sz="3200" dirty="0">
                <a:solidFill>
                  <a:srgbClr val="FF0000"/>
                </a:solidFill>
              </a:rPr>
              <a:t>，相关的</a:t>
            </a:r>
            <a:r>
              <a:rPr lang="en-US" altLang="zh-CN" sz="3200" dirty="0">
                <a:solidFill>
                  <a:srgbClr val="FF0000"/>
                </a:solidFill>
              </a:rPr>
              <a:t>DDL</a:t>
            </a:r>
            <a:r>
              <a:rPr lang="zh-CN" altLang="en-US" sz="3200" dirty="0">
                <a:solidFill>
                  <a:srgbClr val="FF0000"/>
                </a:solidFill>
              </a:rPr>
              <a:t>会延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3200" dirty="0"/>
              <a:t>最终成绩：上学期的</a:t>
            </a:r>
            <a:r>
              <a:rPr lang="en-US" altLang="zh-CN" sz="3200" dirty="0"/>
              <a:t>Lab</a:t>
            </a:r>
            <a:r>
              <a:rPr lang="zh-CN" altLang="en-US" sz="3200" dirty="0"/>
              <a:t>（</a:t>
            </a:r>
            <a:r>
              <a:rPr lang="en-US" altLang="zh-CN" sz="3200" dirty="0"/>
              <a:t>1-4</a:t>
            </a:r>
            <a:r>
              <a:rPr lang="zh-CN" altLang="en-US" sz="3200" dirty="0"/>
              <a:t>） </a:t>
            </a:r>
            <a:r>
              <a:rPr lang="en-US" altLang="zh-CN" sz="3200" dirty="0"/>
              <a:t>+</a:t>
            </a:r>
            <a:r>
              <a:rPr lang="zh-CN" altLang="en-US" sz="3200" dirty="0"/>
              <a:t> 本学期分数 </a:t>
            </a:r>
            <a:r>
              <a:rPr lang="en-US" altLang="zh-CN" sz="3200" dirty="0"/>
              <a:t>+</a:t>
            </a:r>
            <a:r>
              <a:rPr lang="zh-CN" altLang="en-US" sz="3200" dirty="0"/>
              <a:t> 平时分</a:t>
            </a:r>
            <a:endParaRPr lang="en-US" altLang="zh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F7CB5-C57F-B94D-999B-B1EF9BCF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1A1A-A846-1244-B210-CC29CD60D5AB}" type="slidenum">
              <a:rPr lang="en-CN" smtClean="0"/>
              <a:t>3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7252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样例</a:t>
            </a:r>
            <a:r>
              <a:rPr kumimoji="1" lang="en-US" altLang="zh-CN" b="1" dirty="0"/>
              <a:t>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DDQTMap</a:t>
            </a:r>
            <a:r>
              <a:rPr kumimoji="1" lang="zh-CN" altLang="en-US" b="1" dirty="0"/>
              <a:t>实例 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代码在</a:t>
            </a:r>
            <a:r>
              <a:rPr kumimoji="1" lang="en-US" altLang="zh-CN" sz="2400" b="1" dirty="0" err="1"/>
              <a:t>Canvs</a:t>
            </a:r>
            <a:r>
              <a:rPr kumimoji="1" lang="zh-CN" altLang="en-US" sz="2400" b="1" dirty="0"/>
              <a:t>上</a:t>
            </a:r>
            <a:r>
              <a:rPr kumimoji="1" lang="en-US" altLang="zh-CN" sz="2400" b="1" dirty="0"/>
              <a:t>)</a:t>
            </a:r>
            <a:endParaRPr kumimoji="1"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7E86B3-9982-41E1-2B31-D88F3504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844824"/>
            <a:ext cx="3691626" cy="386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67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样例</a:t>
            </a:r>
            <a:r>
              <a:rPr kumimoji="1" lang="en-US" altLang="zh-CN" b="1" dirty="0"/>
              <a:t>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DDQTMap</a:t>
            </a:r>
            <a:r>
              <a:rPr kumimoji="1" lang="zh-CN" altLang="en-US" b="1" dirty="0"/>
              <a:t>实例 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代码在</a:t>
            </a:r>
            <a:r>
              <a:rPr kumimoji="1" lang="en-US" altLang="zh-CN" sz="2400" b="1" dirty="0" err="1"/>
              <a:t>Canvs</a:t>
            </a:r>
            <a:r>
              <a:rPr kumimoji="1" lang="zh-CN" altLang="en-US" sz="2400" b="1" dirty="0"/>
              <a:t>上</a:t>
            </a:r>
            <a:r>
              <a:rPr kumimoji="1" lang="en-US" altLang="zh-CN" sz="2400" b="1" dirty="0"/>
              <a:t>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7F3E2-45B0-C977-0792-7F29154C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90" y="1225736"/>
            <a:ext cx="4140200" cy="33528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F00287-20B5-1628-1917-467E98177902}"/>
              </a:ext>
            </a:extLst>
          </p:cNvPr>
          <p:cNvSpPr/>
          <p:nvPr/>
        </p:nvSpPr>
        <p:spPr>
          <a:xfrm>
            <a:off x="1127448" y="3429000"/>
            <a:ext cx="1656184" cy="43204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C0A2C7-B0A2-2E21-A25E-63B2B3D0D88D}"/>
              </a:ext>
            </a:extLst>
          </p:cNvPr>
          <p:cNvSpPr txBox="1"/>
          <p:nvPr/>
        </p:nvSpPr>
        <p:spPr>
          <a:xfrm>
            <a:off x="3071664" y="3491716"/>
            <a:ext cx="659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和之前的AnalogClock的main函数几乎一样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，只有类发生了变化</a:t>
            </a:r>
            <a:endParaRPr lang="en-C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186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4A0E9C9-5469-460E-1FE8-949AFF2EB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92" y="4010414"/>
            <a:ext cx="4053309" cy="240067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样例</a:t>
            </a:r>
            <a:r>
              <a:rPr kumimoji="1" lang="en-US" altLang="zh-CN" b="1" dirty="0"/>
              <a:t>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DDQTMap</a:t>
            </a:r>
            <a:r>
              <a:rPr kumimoji="1" lang="zh-CN" altLang="en-US" b="1" dirty="0"/>
              <a:t>实例 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代码在</a:t>
            </a:r>
            <a:r>
              <a:rPr kumimoji="1" lang="en-US" altLang="zh-CN" sz="2400" b="1" dirty="0" err="1"/>
              <a:t>Canvs</a:t>
            </a:r>
            <a:r>
              <a:rPr kumimoji="1" lang="zh-CN" altLang="en-US" sz="2400" b="1" dirty="0"/>
              <a:t>上</a:t>
            </a:r>
            <a:r>
              <a:rPr kumimoji="1" lang="en-US" altLang="zh-CN" sz="2400" b="1" dirty="0"/>
              <a:t>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7F3E2-45B0-C977-0792-7F29154C1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0" y="1225736"/>
            <a:ext cx="4140200" cy="33528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F00287-20B5-1628-1917-467E98177902}"/>
              </a:ext>
            </a:extLst>
          </p:cNvPr>
          <p:cNvSpPr/>
          <p:nvPr/>
        </p:nvSpPr>
        <p:spPr>
          <a:xfrm>
            <a:off x="1127448" y="3429000"/>
            <a:ext cx="1656184" cy="2160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B8C4B3-F598-CEB7-148D-BD0FA0854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592" y="1225736"/>
            <a:ext cx="4140200" cy="25273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797C59-1F0D-5DA4-88DB-63BC0245988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783632" y="1484784"/>
            <a:ext cx="3475960" cy="2052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2E26B7E-5B06-A8FA-846C-CE4750682CC1}"/>
              </a:ext>
            </a:extLst>
          </p:cNvPr>
          <p:cNvSpPr/>
          <p:nvPr/>
        </p:nvSpPr>
        <p:spPr>
          <a:xfrm>
            <a:off x="7104112" y="2204864"/>
            <a:ext cx="1059182" cy="2160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B49868-E7CF-2D9E-0BE1-8C63208CD485}"/>
              </a:ext>
            </a:extLst>
          </p:cNvPr>
          <p:cNvCxnSpPr>
            <a:cxnSpLocks/>
          </p:cNvCxnSpPr>
          <p:nvPr/>
        </p:nvCxnSpPr>
        <p:spPr>
          <a:xfrm flipH="1">
            <a:off x="7997572" y="2420888"/>
            <a:ext cx="165722" cy="1820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BF242E8-08AD-B3FC-4746-C7E056C50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472" y="4703618"/>
            <a:ext cx="4104456" cy="205222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FD86D5-8C1F-DEE2-0541-62030C4475EF}"/>
              </a:ext>
            </a:extLst>
          </p:cNvPr>
          <p:cNvCxnSpPr>
            <a:cxnSpLocks/>
          </p:cNvCxnSpPr>
          <p:nvPr/>
        </p:nvCxnSpPr>
        <p:spPr>
          <a:xfrm flipH="1" flipV="1">
            <a:off x="5015880" y="6021288"/>
            <a:ext cx="1872208" cy="8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4B14B89-F49B-49D2-1902-2E64F59F792D}"/>
              </a:ext>
            </a:extLst>
          </p:cNvPr>
          <p:cNvSpPr/>
          <p:nvPr/>
        </p:nvSpPr>
        <p:spPr>
          <a:xfrm>
            <a:off x="6888088" y="6021288"/>
            <a:ext cx="1584176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1587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4A0E9C9-5469-460E-1FE8-949AFF2EB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92" y="4010414"/>
            <a:ext cx="4053309" cy="240067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样例</a:t>
            </a:r>
            <a:r>
              <a:rPr kumimoji="1" lang="en-US" altLang="zh-CN" b="1" dirty="0"/>
              <a:t>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DDQTMap</a:t>
            </a:r>
            <a:r>
              <a:rPr kumimoji="1" lang="zh-CN" altLang="en-US" b="1" dirty="0"/>
              <a:t>实例 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代码在</a:t>
            </a:r>
            <a:r>
              <a:rPr kumimoji="1" lang="en-US" altLang="zh-CN" sz="2400" b="1" dirty="0" err="1"/>
              <a:t>Canvs</a:t>
            </a:r>
            <a:r>
              <a:rPr kumimoji="1" lang="zh-CN" altLang="en-US" sz="2400" b="1" dirty="0"/>
              <a:t>上</a:t>
            </a:r>
            <a:r>
              <a:rPr kumimoji="1" lang="en-US" altLang="zh-CN" sz="2400" b="1" dirty="0"/>
              <a:t>)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7F3E2-45B0-C977-0792-7F29154C1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0" y="1225736"/>
            <a:ext cx="4140200" cy="33528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F00287-20B5-1628-1917-467E98177902}"/>
              </a:ext>
            </a:extLst>
          </p:cNvPr>
          <p:cNvSpPr/>
          <p:nvPr/>
        </p:nvSpPr>
        <p:spPr>
          <a:xfrm>
            <a:off x="1127448" y="3429000"/>
            <a:ext cx="1656184" cy="2160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B8C4B3-F598-CEB7-148D-BD0FA0854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592" y="1225736"/>
            <a:ext cx="4140200" cy="25273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797C59-1F0D-5DA4-88DB-63BC0245988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783632" y="1484784"/>
            <a:ext cx="3475960" cy="2052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2E26B7E-5B06-A8FA-846C-CE4750682CC1}"/>
              </a:ext>
            </a:extLst>
          </p:cNvPr>
          <p:cNvSpPr/>
          <p:nvPr/>
        </p:nvSpPr>
        <p:spPr>
          <a:xfrm>
            <a:off x="7104112" y="2204864"/>
            <a:ext cx="1059182" cy="2160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B49868-E7CF-2D9E-0BE1-8C63208CD485}"/>
              </a:ext>
            </a:extLst>
          </p:cNvPr>
          <p:cNvCxnSpPr>
            <a:cxnSpLocks/>
          </p:cNvCxnSpPr>
          <p:nvPr/>
        </p:nvCxnSpPr>
        <p:spPr>
          <a:xfrm flipH="1">
            <a:off x="7997572" y="2420888"/>
            <a:ext cx="165722" cy="1820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BF242E8-08AD-B3FC-4746-C7E056C50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472" y="4703618"/>
            <a:ext cx="4104456" cy="205222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FD86D5-8C1F-DEE2-0541-62030C4475EF}"/>
              </a:ext>
            </a:extLst>
          </p:cNvPr>
          <p:cNvCxnSpPr>
            <a:cxnSpLocks/>
          </p:cNvCxnSpPr>
          <p:nvPr/>
        </p:nvCxnSpPr>
        <p:spPr>
          <a:xfrm flipH="1" flipV="1">
            <a:off x="5015880" y="6021288"/>
            <a:ext cx="1872208" cy="8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2A280B2-30B4-7685-FCEE-48B1B37CA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8FE96-C724-99E9-03CC-6FFB192B0FE6}"/>
              </a:ext>
            </a:extLst>
          </p:cNvPr>
          <p:cNvSpPr txBox="1"/>
          <p:nvPr/>
        </p:nvSpPr>
        <p:spPr>
          <a:xfrm>
            <a:off x="2950596" y="6482927"/>
            <a:ext cx="896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目的</a:t>
            </a:r>
            <a:r>
              <a:rPr lang="zh-CN" altLang="en-US" dirty="0">
                <a:solidFill>
                  <a:srgbClr val="FF0000"/>
                </a:solidFill>
              </a:rPr>
              <a:t>：生成一个逻辑上的地图（</a:t>
            </a:r>
            <a:r>
              <a:rPr lang="en-US" altLang="zh-CN" dirty="0">
                <a:solidFill>
                  <a:srgbClr val="FF0000"/>
                </a:solidFill>
              </a:rPr>
              <a:t>map</a:t>
            </a:r>
            <a:r>
              <a:rPr lang="zh-CN" altLang="en-US" dirty="0">
                <a:solidFill>
                  <a:srgbClr val="FF0000"/>
                </a:solidFill>
              </a:rPr>
              <a:t>维护，值表示不同的类型，每个类型的颜色不同）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407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样例</a:t>
            </a:r>
            <a:r>
              <a:rPr kumimoji="1" lang="en-US" altLang="zh-CN" b="1" dirty="0"/>
              <a:t>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DDQTMap</a:t>
            </a:r>
            <a:r>
              <a:rPr kumimoji="1" lang="zh-CN" altLang="en-US" b="1" dirty="0"/>
              <a:t>实例 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代码在</a:t>
            </a:r>
            <a:r>
              <a:rPr kumimoji="1" lang="en-US" altLang="zh-CN" sz="2400" b="1" dirty="0" err="1"/>
              <a:t>Canvs</a:t>
            </a:r>
            <a:r>
              <a:rPr kumimoji="1" lang="zh-CN" altLang="en-US" sz="2400" b="1" dirty="0"/>
              <a:t>上</a:t>
            </a:r>
            <a:r>
              <a:rPr kumimoji="1" lang="en-US" altLang="zh-CN" sz="2400" b="1" dirty="0"/>
              <a:t>)</a:t>
            </a:r>
            <a:endParaRPr kumimoji="1"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8FE96-C724-99E9-03CC-6FFB192B0FE6}"/>
              </a:ext>
            </a:extLst>
          </p:cNvPr>
          <p:cNvSpPr txBox="1"/>
          <p:nvPr/>
        </p:nvSpPr>
        <p:spPr>
          <a:xfrm>
            <a:off x="695400" y="1772816"/>
            <a:ext cx="94003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代码中涉及到地图的大小</a:t>
            </a:r>
            <a:r>
              <a:rPr lang="zh-CN" altLang="en-US" dirty="0"/>
              <a:t>（比如</a:t>
            </a:r>
            <a:r>
              <a:rPr lang="en-US" altLang="zh-CN" dirty="0"/>
              <a:t>m</a:t>
            </a:r>
            <a:r>
              <a:rPr lang="zh-CN" altLang="en-US" dirty="0"/>
              <a:t>、</a:t>
            </a:r>
            <a:r>
              <a:rPr lang="en-US" altLang="zh-CN" dirty="0"/>
              <a:t>n</a:t>
            </a:r>
            <a:r>
              <a:rPr lang="zh-CN" altLang="en-US" dirty="0"/>
              <a:t>），地图每个格子的类型的数量（</a:t>
            </a:r>
            <a:r>
              <a:rPr lang="en-US" altLang="zh-CN" dirty="0" err="1"/>
              <a:t>boxNum</a:t>
            </a:r>
            <a:r>
              <a:rPr lang="zh-CN" altLang="en-US" dirty="0"/>
              <a:t>）等信息，</a:t>
            </a:r>
            <a:endParaRPr lang="en-US" altLang="zh-CN" dirty="0"/>
          </a:p>
          <a:p>
            <a:r>
              <a:rPr lang="en-CN" dirty="0"/>
              <a:t>需要将其用变量或者常量</a:t>
            </a:r>
            <a:r>
              <a:rPr lang="zh-CN" altLang="en-US" dirty="0"/>
              <a:t>（包括宏）的方式定义出来</a:t>
            </a:r>
            <a:endParaRPr lang="en-US" altLang="zh-CN" dirty="0"/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不要直接把具体的值写死在代码里面！（很难维护和更新）</a:t>
            </a:r>
            <a:endParaRPr lang="en-CN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8561A-3384-02A9-BA58-E299EFC5C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5013176"/>
            <a:ext cx="64897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B09BAC-3A58-FA76-0036-84B73AB45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6" y="4365104"/>
            <a:ext cx="32766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50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样例</a:t>
            </a:r>
            <a:r>
              <a:rPr kumimoji="1" lang="en-US" altLang="zh-CN" b="1" dirty="0"/>
              <a:t>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DDQTMap</a:t>
            </a:r>
            <a:r>
              <a:rPr kumimoji="1" lang="zh-CN" altLang="en-US" b="1" dirty="0"/>
              <a:t>实例 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代码在</a:t>
            </a:r>
            <a:r>
              <a:rPr kumimoji="1" lang="en-US" altLang="zh-CN" sz="2400" b="1" dirty="0" err="1"/>
              <a:t>Canvs</a:t>
            </a:r>
            <a:r>
              <a:rPr kumimoji="1" lang="zh-CN" altLang="en-US" sz="2400" b="1" dirty="0"/>
              <a:t>上</a:t>
            </a:r>
            <a:r>
              <a:rPr kumimoji="1" lang="en-US" altLang="zh-CN" sz="2400" b="1" dirty="0"/>
              <a:t>)</a:t>
            </a:r>
            <a:endParaRPr kumimoji="1"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8FE96-C724-99E9-03CC-6FFB192B0FE6}"/>
              </a:ext>
            </a:extLst>
          </p:cNvPr>
          <p:cNvSpPr txBox="1"/>
          <p:nvPr/>
        </p:nvSpPr>
        <p:spPr>
          <a:xfrm>
            <a:off x="277091" y="1484784"/>
            <a:ext cx="407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有了map</a:t>
            </a:r>
            <a:r>
              <a:rPr lang="en-US" dirty="0" err="1">
                <a:solidFill>
                  <a:srgbClr val="FF0000"/>
                </a:solidFill>
              </a:rPr>
              <a:t>的数组之后</a:t>
            </a:r>
            <a:r>
              <a:rPr lang="zh-CN" altLang="en-US" dirty="0">
                <a:solidFill>
                  <a:srgbClr val="FF0000"/>
                </a:solidFill>
              </a:rPr>
              <a:t>，我们开始画地图</a:t>
            </a:r>
            <a:endParaRPr lang="en-CN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E00762-1C0A-7D6B-93AB-E7D09FBDB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42" y="2057482"/>
            <a:ext cx="7772400" cy="44353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1CD572-C120-1A41-8CFB-169C58379783}"/>
              </a:ext>
            </a:extLst>
          </p:cNvPr>
          <p:cNvSpPr/>
          <p:nvPr/>
        </p:nvSpPr>
        <p:spPr>
          <a:xfrm>
            <a:off x="1055440" y="6021288"/>
            <a:ext cx="2520280" cy="2880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C30FA4-6AD8-3559-605B-D72364E6DC34}"/>
              </a:ext>
            </a:extLst>
          </p:cNvPr>
          <p:cNvSpPr/>
          <p:nvPr/>
        </p:nvSpPr>
        <p:spPr>
          <a:xfrm>
            <a:off x="1086744" y="4725144"/>
            <a:ext cx="1570740" cy="2500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EEA293-DED6-7D2B-C9D9-CBF1AD7C4E5D}"/>
              </a:ext>
            </a:extLst>
          </p:cNvPr>
          <p:cNvSpPr/>
          <p:nvPr/>
        </p:nvSpPr>
        <p:spPr>
          <a:xfrm>
            <a:off x="1036246" y="5775589"/>
            <a:ext cx="1570740" cy="144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778617-8599-35A6-DAC4-15F7E23D8F57}"/>
              </a:ext>
            </a:extLst>
          </p:cNvPr>
          <p:cNvSpPr txBox="1"/>
          <p:nvPr/>
        </p:nvSpPr>
        <p:spPr>
          <a:xfrm>
            <a:off x="4439816" y="4975188"/>
            <a:ext cx="750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</a:rPr>
              <a:t>set</a:t>
            </a:r>
            <a:r>
              <a:rPr lang="en-US" altLang="zh-CN" b="1" dirty="0">
                <a:solidFill>
                  <a:srgbClr val="FF0000"/>
                </a:solidFill>
              </a:rPr>
              <a:t>Viewport</a:t>
            </a:r>
            <a:r>
              <a:rPr lang="zh-CN" altLang="en-US" b="1" dirty="0">
                <a:solidFill>
                  <a:srgbClr val="FF0000"/>
                </a:solidFill>
              </a:rPr>
              <a:t>和</a:t>
            </a:r>
            <a:r>
              <a:rPr lang="en-US" altLang="zh-CN" b="1" dirty="0" err="1">
                <a:solidFill>
                  <a:srgbClr val="FF0000"/>
                </a:solidFill>
              </a:rPr>
              <a:t>setWindow</a:t>
            </a:r>
            <a:r>
              <a:rPr lang="zh-CN" altLang="en-US" b="1" dirty="0">
                <a:solidFill>
                  <a:srgbClr val="FF0000"/>
                </a:solidFill>
              </a:rPr>
              <a:t>在这里的作用是什么？课后自己搜索研究一下</a:t>
            </a:r>
            <a:r>
              <a:rPr lang="en-US" altLang="zh-CN" b="1" dirty="0">
                <a:solidFill>
                  <a:srgbClr val="FF0000"/>
                </a:solidFill>
              </a:rPr>
              <a:t>~</a:t>
            </a:r>
            <a:endParaRPr lang="en-CN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278BEE-032F-4A5A-E933-F4526EC38B17}"/>
              </a:ext>
            </a:extLst>
          </p:cNvPr>
          <p:cNvCxnSpPr/>
          <p:nvPr/>
        </p:nvCxnSpPr>
        <p:spPr>
          <a:xfrm>
            <a:off x="2606986" y="4850166"/>
            <a:ext cx="1832830" cy="307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961CE6-9FCF-8B3D-27A2-F3AB8FCFD8D4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2606986" y="5159854"/>
            <a:ext cx="1832830" cy="687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07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样例</a:t>
            </a:r>
            <a:r>
              <a:rPr kumimoji="1" lang="en-US" altLang="zh-CN" b="1" dirty="0"/>
              <a:t>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DDQTMap</a:t>
            </a:r>
            <a:r>
              <a:rPr kumimoji="1" lang="zh-CN" altLang="en-US" b="1" dirty="0"/>
              <a:t>实例 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代码在</a:t>
            </a:r>
            <a:r>
              <a:rPr kumimoji="1" lang="en-US" altLang="zh-CN" sz="2400" b="1" dirty="0" err="1"/>
              <a:t>Canvs</a:t>
            </a:r>
            <a:r>
              <a:rPr kumimoji="1" lang="zh-CN" altLang="en-US" sz="2400" b="1" dirty="0"/>
              <a:t>上</a:t>
            </a:r>
            <a:r>
              <a:rPr kumimoji="1" lang="en-US" altLang="zh-CN" sz="2400" b="1" dirty="0"/>
              <a:t>)</a:t>
            </a:r>
            <a:endParaRPr kumimoji="1"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8FE96-C724-99E9-03CC-6FFB192B0FE6}"/>
              </a:ext>
            </a:extLst>
          </p:cNvPr>
          <p:cNvSpPr txBox="1"/>
          <p:nvPr/>
        </p:nvSpPr>
        <p:spPr>
          <a:xfrm>
            <a:off x="277091" y="1484784"/>
            <a:ext cx="407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有了map</a:t>
            </a:r>
            <a:r>
              <a:rPr lang="en-US" dirty="0" err="1">
                <a:solidFill>
                  <a:srgbClr val="FF0000"/>
                </a:solidFill>
              </a:rPr>
              <a:t>的数组之后</a:t>
            </a:r>
            <a:r>
              <a:rPr lang="zh-CN" altLang="en-US" dirty="0">
                <a:solidFill>
                  <a:srgbClr val="FF0000"/>
                </a:solidFill>
              </a:rPr>
              <a:t>，我们开始画地图</a:t>
            </a:r>
            <a:endParaRPr lang="en-CN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AA180-23D5-E898-D39C-994710968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132856"/>
            <a:ext cx="7772400" cy="42700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03EDCF-3E02-AB42-872B-436F11115ACA}"/>
              </a:ext>
            </a:extLst>
          </p:cNvPr>
          <p:cNvSpPr/>
          <p:nvPr/>
        </p:nvSpPr>
        <p:spPr>
          <a:xfrm>
            <a:off x="2495600" y="5373216"/>
            <a:ext cx="273630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17498-90BD-71B1-98C2-2B0641D313E5}"/>
              </a:ext>
            </a:extLst>
          </p:cNvPr>
          <p:cNvSpPr txBox="1"/>
          <p:nvPr/>
        </p:nvSpPr>
        <p:spPr>
          <a:xfrm>
            <a:off x="5303912" y="52965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绘制矩形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7E47AD-758A-4D85-D6F7-D52F718C22B9}"/>
              </a:ext>
            </a:extLst>
          </p:cNvPr>
          <p:cNvSpPr/>
          <p:nvPr/>
        </p:nvSpPr>
        <p:spPr>
          <a:xfrm>
            <a:off x="2495600" y="4197978"/>
            <a:ext cx="3916308" cy="8151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C77292-981D-98BC-34CD-A9436B64DFBD}"/>
              </a:ext>
            </a:extLst>
          </p:cNvPr>
          <p:cNvSpPr txBox="1"/>
          <p:nvPr/>
        </p:nvSpPr>
        <p:spPr>
          <a:xfrm>
            <a:off x="6396597" y="442091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这是什么呢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查文档！</a:t>
            </a:r>
            <a:endParaRPr lang="en-CN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8EF916-99E4-0268-9BF1-B6595D77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525" y="1097799"/>
            <a:ext cx="5542384" cy="1972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C3B39C-E6BA-58C0-A3F5-4F21291F9AA3}"/>
              </a:ext>
            </a:extLst>
          </p:cNvPr>
          <p:cNvSpPr txBox="1"/>
          <p:nvPr/>
        </p:nvSpPr>
        <p:spPr>
          <a:xfrm>
            <a:off x="3143672" y="6453336"/>
            <a:ext cx="472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Refs:</a:t>
            </a:r>
            <a:r>
              <a:rPr lang="zh-CN" altLang="en-US" i="1" dirty="0"/>
              <a:t> </a:t>
            </a:r>
            <a:r>
              <a:rPr lang="en-US" i="1" dirty="0"/>
              <a:t>https://</a:t>
            </a:r>
            <a:r>
              <a:rPr lang="en-US" i="1" dirty="0" err="1"/>
              <a:t>doc.qt.io</a:t>
            </a:r>
            <a:r>
              <a:rPr lang="en-US" i="1" dirty="0"/>
              <a:t>/qt-5/</a:t>
            </a:r>
            <a:r>
              <a:rPr lang="en-US" i="1" dirty="0" err="1"/>
              <a:t>qlineargradient.html</a:t>
            </a:r>
            <a:endParaRPr lang="en-CN" i="1" dirty="0"/>
          </a:p>
        </p:txBody>
      </p:sp>
    </p:spTree>
    <p:extLst>
      <p:ext uri="{BB962C8B-B14F-4D97-AF65-F5344CB8AC3E}">
        <p14:creationId xmlns:p14="http://schemas.microsoft.com/office/powerpoint/2010/main" val="178761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样例</a:t>
            </a:r>
            <a:r>
              <a:rPr kumimoji="1" lang="en-US" altLang="zh-CN" b="1" dirty="0"/>
              <a:t>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DDQTMap</a:t>
            </a:r>
            <a:r>
              <a:rPr kumimoji="1" lang="zh-CN" altLang="en-US" b="1" dirty="0"/>
              <a:t>实例 </a:t>
            </a:r>
            <a:r>
              <a:rPr kumimoji="1" lang="en-US" altLang="zh-CN" sz="2400" b="1" dirty="0"/>
              <a:t>(</a:t>
            </a:r>
            <a:r>
              <a:rPr kumimoji="1" lang="zh-CN" altLang="en-US" sz="2400" b="1" dirty="0"/>
              <a:t>代码在</a:t>
            </a:r>
            <a:r>
              <a:rPr kumimoji="1" lang="en-US" altLang="zh-CN" sz="2400" b="1" dirty="0" err="1"/>
              <a:t>Canvs</a:t>
            </a:r>
            <a:r>
              <a:rPr kumimoji="1" lang="zh-CN" altLang="en-US" sz="2400" b="1" dirty="0"/>
              <a:t>上</a:t>
            </a:r>
            <a:r>
              <a:rPr kumimoji="1" lang="en-US" altLang="zh-CN" sz="2400" b="1" dirty="0"/>
              <a:t>)</a:t>
            </a:r>
            <a:endParaRPr kumimoji="1"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8FE96-C724-99E9-03CC-6FFB192B0FE6}"/>
              </a:ext>
            </a:extLst>
          </p:cNvPr>
          <p:cNvSpPr txBox="1"/>
          <p:nvPr/>
        </p:nvSpPr>
        <p:spPr>
          <a:xfrm>
            <a:off x="277091" y="1484784"/>
            <a:ext cx="407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有了map</a:t>
            </a:r>
            <a:r>
              <a:rPr lang="en-US" dirty="0" err="1">
                <a:solidFill>
                  <a:srgbClr val="FF0000"/>
                </a:solidFill>
              </a:rPr>
              <a:t>的数组之后</a:t>
            </a:r>
            <a:r>
              <a:rPr lang="zh-CN" altLang="en-US" dirty="0">
                <a:solidFill>
                  <a:srgbClr val="FF0000"/>
                </a:solidFill>
              </a:rPr>
              <a:t>，我们开始画地图</a:t>
            </a:r>
            <a:endParaRPr lang="en-CN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AA180-23D5-E898-D39C-994710968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132856"/>
            <a:ext cx="7772400" cy="42700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03EDCF-3E02-AB42-872B-436F11115ACA}"/>
              </a:ext>
            </a:extLst>
          </p:cNvPr>
          <p:cNvSpPr/>
          <p:nvPr/>
        </p:nvSpPr>
        <p:spPr>
          <a:xfrm>
            <a:off x="2495600" y="5373216"/>
            <a:ext cx="2736304" cy="2160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17498-90BD-71B1-98C2-2B0641D313E5}"/>
              </a:ext>
            </a:extLst>
          </p:cNvPr>
          <p:cNvSpPr txBox="1"/>
          <p:nvPr/>
        </p:nvSpPr>
        <p:spPr>
          <a:xfrm>
            <a:off x="5303912" y="52965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绘制矩形</a:t>
            </a:r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7E47AD-758A-4D85-D6F7-D52F718C22B9}"/>
              </a:ext>
            </a:extLst>
          </p:cNvPr>
          <p:cNvSpPr/>
          <p:nvPr/>
        </p:nvSpPr>
        <p:spPr>
          <a:xfrm>
            <a:off x="2495600" y="4197978"/>
            <a:ext cx="3916308" cy="8151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C77292-981D-98BC-34CD-A9436B64DFBD}"/>
              </a:ext>
            </a:extLst>
          </p:cNvPr>
          <p:cNvSpPr txBox="1"/>
          <p:nvPr/>
        </p:nvSpPr>
        <p:spPr>
          <a:xfrm>
            <a:off x="6396597" y="442091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这是什么呢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查文档！</a:t>
            </a:r>
            <a:endParaRPr lang="en-CN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8EF916-99E4-0268-9BF1-B6595D77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525" y="1097799"/>
            <a:ext cx="5542384" cy="1972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D478A3-9CC6-0DD1-B39C-F6E761457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257638"/>
            <a:ext cx="7772400" cy="4342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26DC85-3442-422B-2657-4D88A5EC5D73}"/>
              </a:ext>
            </a:extLst>
          </p:cNvPr>
          <p:cNvSpPr txBox="1"/>
          <p:nvPr/>
        </p:nvSpPr>
        <p:spPr>
          <a:xfrm>
            <a:off x="3143672" y="6464313"/>
            <a:ext cx="472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Refs:</a:t>
            </a:r>
            <a:r>
              <a:rPr lang="zh-CN" altLang="en-US" i="1" dirty="0"/>
              <a:t> </a:t>
            </a:r>
            <a:r>
              <a:rPr lang="en-US" i="1" dirty="0"/>
              <a:t>https://</a:t>
            </a:r>
            <a:r>
              <a:rPr lang="en-US" i="1" dirty="0" err="1"/>
              <a:t>doc.qt.io</a:t>
            </a:r>
            <a:r>
              <a:rPr lang="en-US" i="1" dirty="0"/>
              <a:t>/qt-5/</a:t>
            </a:r>
            <a:r>
              <a:rPr lang="en-US" i="1" dirty="0" err="1"/>
              <a:t>qlineargradient.html</a:t>
            </a:r>
            <a:endParaRPr lang="en-CN" i="1" dirty="0"/>
          </a:p>
        </p:txBody>
      </p:sp>
    </p:spTree>
    <p:extLst>
      <p:ext uri="{BB962C8B-B14F-4D97-AF65-F5344CB8AC3E}">
        <p14:creationId xmlns:p14="http://schemas.microsoft.com/office/powerpoint/2010/main" val="2849920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生成地图并展示：小结</a:t>
            </a:r>
            <a:endParaRPr kumimoji="1" lang="zh-CN" alt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460E5454-7A2A-87D1-01A9-DD9F19BDB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91" y="1268760"/>
            <a:ext cx="11637818" cy="4968552"/>
          </a:xfrm>
        </p:spPr>
        <p:txBody>
          <a:bodyPr/>
          <a:lstStyle/>
          <a:p>
            <a:r>
              <a:rPr lang="zh-CN" altLang="en-CN" dirty="0"/>
              <a:t>需要</a:t>
            </a:r>
            <a:r>
              <a:rPr lang="zh-CN" altLang="en-US" dirty="0"/>
              <a:t>维护好地图信息</a:t>
            </a:r>
            <a:endParaRPr lang="en-US" altLang="zh-CN" dirty="0"/>
          </a:p>
          <a:p>
            <a:pPr lvl="1"/>
            <a:r>
              <a:rPr lang="zh-CN" altLang="en-US" dirty="0"/>
              <a:t>数组（一维、二维都可）、向量、链表等数据结构</a:t>
            </a:r>
            <a:endParaRPr lang="en-US" altLang="zh-CN" dirty="0"/>
          </a:p>
          <a:p>
            <a:pPr lvl="1"/>
            <a:r>
              <a:rPr lang="zh-CN" altLang="en-US" dirty="0"/>
              <a:t>以</a:t>
            </a:r>
            <a:r>
              <a:rPr lang="en-US" altLang="zh-CN" dirty="0" err="1"/>
              <a:t>Qlink</a:t>
            </a:r>
            <a:r>
              <a:rPr lang="zh-CN" altLang="en-US" dirty="0"/>
              <a:t>为例，可以通过不同的数值，在地图数据结构中维护不同类型的方块</a:t>
            </a:r>
            <a:endParaRPr lang="en-US" altLang="zh-CN" dirty="0"/>
          </a:p>
          <a:p>
            <a:r>
              <a:rPr lang="zh-CN" altLang="en-US" dirty="0"/>
              <a:t>绘图</a:t>
            </a:r>
            <a:endParaRPr lang="en-US" altLang="zh-CN" dirty="0"/>
          </a:p>
          <a:p>
            <a:pPr lvl="1"/>
            <a:r>
              <a:rPr lang="zh-CN" altLang="en-US" dirty="0"/>
              <a:t>根据维护的地图信息（如数组），绘制方块</a:t>
            </a:r>
            <a:endParaRPr lang="en-US" altLang="zh-CN" dirty="0"/>
          </a:p>
          <a:p>
            <a:pPr lvl="1"/>
            <a:r>
              <a:rPr lang="zh-CN" altLang="en-US" dirty="0"/>
              <a:t>位置信息、方块（不同的类型，颜色、图形等进行区分）</a:t>
            </a:r>
            <a:endParaRPr lang="en-US" altLang="zh-CN" dirty="0"/>
          </a:p>
          <a:p>
            <a:pPr lvl="1"/>
            <a:r>
              <a:rPr lang="zh-CN" altLang="en-US" dirty="0"/>
              <a:t>案例方法：</a:t>
            </a:r>
            <a:r>
              <a:rPr lang="en-US" altLang="zh-CN" dirty="0" err="1"/>
              <a:t>QPainter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案例中的用法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 err="1"/>
              <a:t>Qbutton</a:t>
            </a:r>
            <a:r>
              <a:rPr lang="zh-CN" altLang="en-US" dirty="0"/>
              <a:t>等均可</a:t>
            </a:r>
            <a:endParaRPr lang="en-US" altLang="zh-CN" dirty="0"/>
          </a:p>
          <a:p>
            <a:r>
              <a:rPr lang="zh-CN" altLang="en-US" dirty="0"/>
              <a:t>建议</a:t>
            </a:r>
            <a:endParaRPr lang="en-US" altLang="zh-CN" dirty="0"/>
          </a:p>
          <a:p>
            <a:pPr lvl="1"/>
            <a:r>
              <a:rPr lang="zh-CN" altLang="en-US" dirty="0"/>
              <a:t>地图本身可以作为独立的类来设计和实现</a:t>
            </a:r>
            <a:endParaRPr lang="en-US" altLang="zh-CN" dirty="0"/>
          </a:p>
          <a:p>
            <a:pPr lvl="1"/>
            <a:r>
              <a:rPr lang="zh-CN" altLang="en-US" dirty="0"/>
              <a:t>需要考虑地图的其他功能和需求，比如人物、道具怎么引入地图，怎么生成一个合理的地图可以进行连连看，怎么更新地图（比如消除掉方块之后的地图）等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9592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下节课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460E5454-7A2A-87D1-01A9-DD9F19BDB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91" y="1268760"/>
            <a:ext cx="11637818" cy="4968552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课后：</a:t>
            </a:r>
            <a:endParaRPr lang="en-US" altLang="zh-CN" sz="3200" dirty="0"/>
          </a:p>
          <a:p>
            <a:pPr lvl="1"/>
            <a:r>
              <a:rPr lang="zh-CN" altLang="en-US" sz="2800" dirty="0"/>
              <a:t>补修的同学开始补做</a:t>
            </a:r>
            <a:r>
              <a:rPr lang="en-US" altLang="zh-CN" sz="2800" dirty="0"/>
              <a:t>Lab</a:t>
            </a:r>
          </a:p>
          <a:p>
            <a:pPr lvl="1"/>
            <a:r>
              <a:rPr lang="en-US" altLang="zh-CN" sz="2800" dirty="0" err="1"/>
              <a:t>Qlink</a:t>
            </a:r>
            <a:r>
              <a:rPr lang="zh-CN" altLang="en-US" sz="2800" dirty="0"/>
              <a:t>大家要抓紧进度，有问题联系助教或者我</a:t>
            </a:r>
            <a:endParaRPr lang="en-US" altLang="zh-CN" sz="2800" dirty="0"/>
          </a:p>
          <a:p>
            <a:r>
              <a:rPr lang="zh-CN" altLang="en-US" sz="3200" dirty="0"/>
              <a:t>下节课：</a:t>
            </a:r>
            <a:endParaRPr lang="en-US" altLang="zh-CN" sz="3200" dirty="0"/>
          </a:p>
          <a:p>
            <a:pPr lvl="1"/>
            <a:r>
              <a:rPr lang="en-US" altLang="zh-CN" sz="2800" dirty="0"/>
              <a:t>QT:</a:t>
            </a:r>
            <a:r>
              <a:rPr lang="zh-CN" altLang="en-US" sz="2800" dirty="0"/>
              <a:t> 单元测试（课件已发布）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735445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57B1EB-F0E8-A8DF-C411-98DE77368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3519083"/>
            <a:ext cx="7772400" cy="21700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B06EB7-3BBF-1141-86ED-2D04F26D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课程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6D0E4-CCD2-474F-BF18-182D2417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91" y="1268759"/>
            <a:ext cx="11637818" cy="54527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CN" dirty="0"/>
              <a:t>补修</a:t>
            </a:r>
            <a:r>
              <a:rPr lang="zh-CN" altLang="en-US" dirty="0"/>
              <a:t>的同学可以在</a:t>
            </a:r>
            <a:r>
              <a:rPr lang="en-US" altLang="zh-CN" dirty="0"/>
              <a:t>Canvas</a:t>
            </a:r>
            <a:r>
              <a:rPr lang="zh-CN" altLang="en-US" dirty="0"/>
              <a:t>上查看上学期的课件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sz="2000" dirty="0"/>
              <a:t>考虑还需要完成本学期的作业，上学期的</a:t>
            </a:r>
            <a:r>
              <a:rPr lang="en-US" altLang="zh-CN" sz="2000" dirty="0"/>
              <a:t>4</a:t>
            </a:r>
            <a:r>
              <a:rPr lang="zh-CN" altLang="en-US" sz="2000" dirty="0"/>
              <a:t>个</a:t>
            </a:r>
            <a:r>
              <a:rPr lang="en-US" altLang="zh-CN" sz="2000" dirty="0"/>
              <a:t>Lab</a:t>
            </a:r>
            <a:r>
              <a:rPr lang="zh-CN" altLang="en-US" sz="2000" dirty="0"/>
              <a:t>的</a:t>
            </a:r>
            <a:r>
              <a:rPr lang="en-US" altLang="zh-CN" sz="2000" dirty="0"/>
              <a:t>DDL</a:t>
            </a:r>
            <a:r>
              <a:rPr lang="zh-CN" altLang="en-US" sz="2000" dirty="0"/>
              <a:t>会放得较宽</a:t>
            </a:r>
            <a:endParaRPr lang="en-US" altLang="zh-CN" sz="2000" dirty="0"/>
          </a:p>
          <a:p>
            <a:pPr lvl="1">
              <a:lnSpc>
                <a:spcPct val="100000"/>
              </a:lnSpc>
            </a:pPr>
            <a:r>
              <a:rPr lang="zh-CN" altLang="en-US" sz="2000" dirty="0"/>
              <a:t>但是一定要尽早开始做！</a:t>
            </a:r>
            <a:endParaRPr lang="en-US" altLang="zh-C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F7CB5-C57F-B94D-999B-B1EF9BCF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1A1A-A846-1244-B210-CC29CD60D5AB}" type="slidenum">
              <a:rPr lang="en-CN" smtClean="0"/>
              <a:t>4</a:t>
            </a:fld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8AB1AE-C710-05C9-FD99-9002A8ECD51D}"/>
              </a:ext>
            </a:extLst>
          </p:cNvPr>
          <p:cNvSpPr/>
          <p:nvPr/>
        </p:nvSpPr>
        <p:spPr>
          <a:xfrm>
            <a:off x="3364741" y="3534108"/>
            <a:ext cx="1584176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367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06EB7-3BBF-1141-86ED-2D04F26D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CN" dirty="0"/>
              <a:t>今天</a:t>
            </a:r>
            <a:r>
              <a:rPr lang="zh-CN" altLang="en-US" dirty="0"/>
              <a:t>的内容</a:t>
            </a:r>
            <a:endParaRPr lang="en-US" altLang="zh-CN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6D0E4-CCD2-474F-BF18-182D2417C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91" y="1268759"/>
            <a:ext cx="11637818" cy="54527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dirty="0"/>
              <a:t>回顾</a:t>
            </a:r>
            <a:r>
              <a:rPr lang="en-US" altLang="zh-CN" sz="3200" dirty="0"/>
              <a:t>:</a:t>
            </a:r>
            <a:r>
              <a:rPr lang="zh-CN" altLang="en-US" sz="3200" dirty="0"/>
              <a:t> </a:t>
            </a:r>
            <a:r>
              <a:rPr lang="en-US" altLang="zh-CN" sz="3200" dirty="0"/>
              <a:t>QT</a:t>
            </a:r>
            <a:r>
              <a:rPr lang="zh-CN" altLang="en-US" sz="3200" dirty="0"/>
              <a:t> </a:t>
            </a:r>
            <a:r>
              <a:rPr lang="en-US" altLang="zh-CN" sz="3200" dirty="0"/>
              <a:t>GUI</a:t>
            </a:r>
            <a:r>
              <a:rPr lang="zh-CN" altLang="en-US" sz="3200" dirty="0"/>
              <a:t>编程</a:t>
            </a:r>
            <a:endParaRPr lang="en-US" altLang="zh-CN" sz="3200" dirty="0"/>
          </a:p>
          <a:p>
            <a:pPr>
              <a:lnSpc>
                <a:spcPct val="100000"/>
              </a:lnSpc>
            </a:pPr>
            <a:endParaRPr lang="en-US" altLang="zh-CN" sz="3200" dirty="0"/>
          </a:p>
          <a:p>
            <a:pPr>
              <a:lnSpc>
                <a:spcPct val="100000"/>
              </a:lnSpc>
            </a:pPr>
            <a:r>
              <a:rPr lang="en-US" altLang="zh-CN" sz="3200" dirty="0"/>
              <a:t>Project-1:</a:t>
            </a:r>
            <a:r>
              <a:rPr lang="zh-CN" altLang="en-US" sz="3200" dirty="0"/>
              <a:t> </a:t>
            </a:r>
            <a:r>
              <a:rPr lang="en-US" altLang="zh-CN" sz="3200" dirty="0" err="1"/>
              <a:t>Qlink</a:t>
            </a:r>
            <a:endParaRPr lang="en-US" altLang="zh-CN" sz="3200" dirty="0"/>
          </a:p>
          <a:p>
            <a:pPr>
              <a:lnSpc>
                <a:spcPct val="100000"/>
              </a:lnSpc>
            </a:pPr>
            <a:endParaRPr lang="en-US" altLang="zh-CN" sz="3200" dirty="0"/>
          </a:p>
          <a:p>
            <a:pPr>
              <a:lnSpc>
                <a:spcPct val="100000"/>
              </a:lnSpc>
            </a:pPr>
            <a:r>
              <a:rPr lang="en-US" altLang="zh-CN" sz="3200" dirty="0"/>
              <a:t>QT</a:t>
            </a:r>
            <a:r>
              <a:rPr lang="zh-CN" altLang="en-US" sz="3200" dirty="0"/>
              <a:t>绘制</a:t>
            </a:r>
            <a:r>
              <a:rPr lang="en-US" altLang="zh-CN" sz="3200" dirty="0" err="1"/>
              <a:t>Qlink</a:t>
            </a:r>
            <a:r>
              <a:rPr lang="zh-CN" altLang="en-US" sz="3200" dirty="0"/>
              <a:t>中的地图</a:t>
            </a:r>
            <a:endParaRPr lang="en-US" altLang="zh-CN" sz="3200" dirty="0"/>
          </a:p>
          <a:p>
            <a:pPr>
              <a:lnSpc>
                <a:spcPct val="100000"/>
              </a:lnSpc>
            </a:pPr>
            <a:endParaRPr lang="en-US" altLang="zh-C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F7CB5-C57F-B94D-999B-B1EF9BCF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1A1A-A846-1244-B210-CC29CD60D5AB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02628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83E7A3-F9BF-E740-8FF0-C4E319360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CN" dirty="0"/>
              <a:t>回顾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QT</a:t>
            </a:r>
            <a:r>
              <a:rPr lang="zh-CN" altLang="en-US" dirty="0"/>
              <a:t>与</a:t>
            </a:r>
            <a:r>
              <a:rPr lang="en-US" altLang="zh-CN" dirty="0"/>
              <a:t>GUI</a:t>
            </a:r>
            <a:r>
              <a:rPr lang="zh-CN" altLang="en-US" dirty="0"/>
              <a:t>编程</a:t>
            </a:r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A3B80D-5377-DF4B-BB7F-572ADB3A0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373216"/>
            <a:ext cx="10515600" cy="716434"/>
          </a:xfrm>
        </p:spPr>
        <p:txBody>
          <a:bodyPr>
            <a:normAutofit/>
          </a:bodyPr>
          <a:lstStyle/>
          <a:p>
            <a:r>
              <a:rPr lang="en-CN" dirty="0"/>
              <a:t>详细内容请见</a:t>
            </a:r>
            <a:r>
              <a:rPr lang="zh-CN" altLang="en-US" dirty="0"/>
              <a:t>：</a:t>
            </a:r>
            <a:r>
              <a:rPr lang="en-US" altLang="zh-CN" sz="1600" dirty="0"/>
              <a:t>OC</a:t>
            </a:r>
            <a:r>
              <a:rPr lang="zh-CN" altLang="en-US" sz="1600" dirty="0"/>
              <a:t>上的课程主页</a:t>
            </a:r>
            <a:r>
              <a:rPr lang="en-US" altLang="zh-CN" sz="1600" dirty="0"/>
              <a:t>-&gt;</a:t>
            </a:r>
            <a:r>
              <a:rPr lang="zh-CN" altLang="en-US" sz="1600" dirty="0"/>
              <a:t>单元</a:t>
            </a:r>
            <a:r>
              <a:rPr lang="en-US" altLang="zh-CN" sz="1600" dirty="0"/>
              <a:t>-&gt;</a:t>
            </a:r>
            <a:r>
              <a:rPr lang="en-US" altLang="zh-CN" sz="1600" dirty="0" err="1"/>
              <a:t>QLink</a:t>
            </a:r>
            <a:r>
              <a:rPr lang="en-US" altLang="zh-CN" sz="1600" dirty="0"/>
              <a:t>-&gt;</a:t>
            </a:r>
            <a:r>
              <a:rPr lang="zh-CN" altLang="en-US" sz="1600" dirty="0"/>
              <a:t> </a:t>
            </a:r>
            <a:r>
              <a:rPr lang="en-US" altLang="zh-CN" sz="1600" dirty="0"/>
              <a:t>Project1-Qlink</a:t>
            </a:r>
            <a:r>
              <a:rPr lang="zh-CN" altLang="en-US" sz="1600" dirty="0"/>
              <a:t>大作业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91DBC-75C8-DF41-928F-BFB4F1BC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1A1A-A846-1244-B210-CC29CD60D5AB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67145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GUI </a:t>
            </a:r>
            <a:r>
              <a:rPr lang="zh-CN" altLang="en-US" b="1" dirty="0"/>
              <a:t>编程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/>
          </a:bodyPr>
          <a:lstStyle/>
          <a:p>
            <a:r>
              <a:rPr kumimoji="1" lang="zh-CN" altLang="en-US" b="1" dirty="0"/>
              <a:t>前提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zh-CN" altLang="en-US" sz="2400" dirty="0"/>
              <a:t>如果</a:t>
            </a:r>
            <a:r>
              <a:rPr kumimoji="1" lang="en-US" altLang="zh-CN" sz="2400" dirty="0"/>
              <a:t>QT</a:t>
            </a:r>
            <a:r>
              <a:rPr kumimoji="1" lang="zh-CN" altLang="en-US" sz="2400" dirty="0"/>
              <a:t>环境还没有配置好的，尽早联系助教去沟通环境的配置</a:t>
            </a:r>
            <a:endParaRPr kumimoji="1" lang="en-US" altLang="zh-CN" sz="2400" dirty="0"/>
          </a:p>
          <a:p>
            <a:r>
              <a:rPr kumimoji="1" lang="en-US" altLang="zh-CN" dirty="0"/>
              <a:t>GUI</a:t>
            </a:r>
            <a:r>
              <a:rPr kumimoji="1" lang="zh-CN" altLang="en-US" dirty="0"/>
              <a:t>编程：通常是事件驱动的 </a:t>
            </a:r>
            <a:r>
              <a:rPr kumimoji="1" lang="en-US" altLang="zh-CN" dirty="0"/>
              <a:t>(Event-driven)</a:t>
            </a:r>
          </a:p>
          <a:p>
            <a:pPr lvl="1"/>
            <a:r>
              <a:rPr kumimoji="1" lang="zh-CN" altLang="en-US" dirty="0"/>
              <a:t>当发生</a:t>
            </a:r>
            <a:r>
              <a:rPr kumimoji="1"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某个事件</a:t>
            </a:r>
            <a:r>
              <a:rPr kumimoji="1" lang="zh-CN" altLang="en-US" dirty="0"/>
              <a:t>的时候，程序对事件进行相应的</a:t>
            </a:r>
            <a:r>
              <a:rPr kumimoji="1"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处理（调用处理函数）</a:t>
            </a:r>
            <a:endParaRPr kumimoji="1" lang="en-US" altLang="zh-CN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/>
            <a:r>
              <a:rPr kumimoji="1" lang="zh-CN" altLang="en-US" dirty="0"/>
              <a:t>例子</a:t>
            </a:r>
            <a:r>
              <a:rPr kumimoji="1" lang="en-US" altLang="zh-CN" dirty="0"/>
              <a:t>:</a:t>
            </a:r>
            <a:r>
              <a:rPr kumimoji="1" lang="zh-CN" altLang="en-US" dirty="0"/>
              <a:t> 在淘宝上，当我们</a:t>
            </a:r>
            <a:r>
              <a:rPr kumimoji="1"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点击购买</a:t>
            </a:r>
            <a:r>
              <a:rPr kumimoji="1" lang="zh-CN" altLang="en-US" dirty="0"/>
              <a:t>时，淘宝应用</a:t>
            </a:r>
            <a:r>
              <a:rPr kumimoji="1"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弹出对应的付款界面</a:t>
            </a:r>
            <a:endParaRPr kumimoji="1" lang="en-US" altLang="zh-CN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kumimoji="1" lang="zh-CN" altLang="en-US" dirty="0"/>
              <a:t>什么是事件？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可以简单地理解为我们的应用能够感知到的外界的变化</a:t>
            </a:r>
            <a:endParaRPr kumimoji="1" lang="en-US" altLang="zh-CN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/>
            <a:r>
              <a:rPr kumimoji="1" lang="zh-CN" altLang="en-US" dirty="0"/>
              <a:t>对于基于</a:t>
            </a:r>
            <a:r>
              <a:rPr kumimoji="1" lang="en-US" altLang="zh-CN" dirty="0"/>
              <a:t>QT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GUI</a:t>
            </a:r>
            <a:r>
              <a:rPr kumimoji="1" lang="zh-CN" altLang="en-US" dirty="0"/>
              <a:t>应用而言，事件包括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计时器、键盘按键、鼠标点击等</a:t>
            </a:r>
            <a:endParaRPr kumimoji="1" lang="en-US" altLang="zh-CN" dirty="0"/>
          </a:p>
          <a:p>
            <a:r>
              <a:rPr kumimoji="1" lang="zh-CN" altLang="en-US" dirty="0"/>
              <a:t>什么是处理函数</a:t>
            </a:r>
            <a:r>
              <a:rPr kumimoji="1" lang="en-US" altLang="zh-CN" dirty="0"/>
              <a:t>?</a:t>
            </a:r>
          </a:p>
          <a:p>
            <a:pPr lvl="1"/>
            <a:r>
              <a:rPr kumimoji="1" lang="zh-CN" altLang="en-US" dirty="0"/>
              <a:t>开发者自己写的，针对具体的应用逻辑在事件发生的时候做的操作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比如上面的例子里，淘宝的开发者对应点击购买的处理是：弹出窗口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47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GUI </a:t>
            </a:r>
            <a:r>
              <a:rPr lang="zh-CN" altLang="en-US" b="1" dirty="0"/>
              <a:t>编程的大体框架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1025" name="Picture 1" descr="page2image22000656">
            <a:extLst>
              <a:ext uri="{FF2B5EF4-FFF2-40B4-BE49-F238E27FC236}">
                <a16:creationId xmlns:a16="http://schemas.microsoft.com/office/drawing/2014/main" id="{6771BFA9-77D4-B2F4-D891-7686AC81E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04000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BBA94488-B7E1-3A4B-C5C9-3AD5D2D1D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733" y="1648062"/>
            <a:ext cx="7834489" cy="452431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008754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int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main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() { </a:t>
            </a:r>
            <a:endParaRPr kumimoji="0" lang="en-CN" altLang="en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//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  <a:t>准备一些基本的界面</a:t>
            </a:r>
            <a:b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</a:b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  <a:t>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prepare_display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();</a:t>
            </a:r>
            <a:b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</a:b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//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  <a:t>为事件绑定处理函数，这部分往往和准备界面是混在一起的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//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  <a:t>这里单独提出来，主要是为了突出事件和处理函数的重要性 </a:t>
            </a:r>
            <a:endParaRPr kumimoji="0" lang="en-CN" altLang="en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Consolas" panose="020B0609020204030204" pitchFamily="49" charset="0"/>
              </a:rPr>
              <a:t>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Consolas" panose="020B0609020204030204" pitchFamily="49" charset="0"/>
              </a:rPr>
              <a:t>bind_handlers_to_events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 panose="020B0604020202020204" pitchFamily="34" charset="-128"/>
                <a:ea typeface="Consolas" panose="020B0609020204030204" pitchFamily="49" charset="0"/>
              </a:rPr>
              <a:t>(); </a:t>
            </a:r>
            <a:endParaRPr kumimoji="0" lang="en-CN" altLang="en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//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  <a:t>开始进入主循环，只要程序不退出，该循环不会退出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  <a:t>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750087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for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(;;) { </a:t>
            </a:r>
            <a:endParaRPr kumimoji="0" lang="en-CN" altLang="en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    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//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  <a:t>等待一个事件发生</a:t>
            </a:r>
            <a:b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</a:b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  <a:t>    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event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961919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=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wait_for_event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();</a:t>
            </a:r>
            <a:b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</a:b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    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//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  <a:t>获取绑定在该事件上的处理函数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handlers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961919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=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get_handlers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(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event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);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//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A85400"/>
                </a:solidFill>
                <a:effectLst/>
                <a:latin typeface="Arial" panose="020B0604020202020204" pitchFamily="34" charset="0"/>
                <a:ea typeface="PingFangSC" panose="020B0400000000000000" pitchFamily="34" charset="-122"/>
              </a:rPr>
              <a:t>调用这些绑定在事件上的处理函数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rgbClr val="A85400"/>
                </a:solidFill>
                <a:latin typeface="Arial" panose="020B0604020202020204" pitchFamily="34" charset="0"/>
                <a:ea typeface="PingFangSC" panose="020B0400000000000000" pitchFamily="34" charset="-122"/>
              </a:rPr>
              <a:t>    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750087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for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(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handler in handlers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) { </a:t>
            </a:r>
            <a:endParaRPr kumimoji="0" lang="en-CN" altLang="en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        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handler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  <a:ea typeface="Consolas" panose="020B0609020204030204" pitchFamily="49" charset="0"/>
              </a:rPr>
              <a:t>    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} </a:t>
            </a:r>
            <a:endParaRPr kumimoji="0" lang="en-CN" altLang="en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} </a:t>
            </a:r>
            <a:endParaRPr kumimoji="0" lang="en-CN" altLang="en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50087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   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750087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return 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0F6642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0</a:t>
            </a: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N" altLang="en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nsolas" panose="020B0609020204030204" pitchFamily="49" charset="0"/>
              </a:rPr>
              <a:t>} </a:t>
            </a:r>
            <a:endParaRPr kumimoji="0" lang="en-CN" altLang="en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48A85C-AC8D-9A39-93F3-CCFB0FA90B7B}"/>
              </a:ext>
            </a:extLst>
          </p:cNvPr>
          <p:cNvSpPr/>
          <p:nvPr/>
        </p:nvSpPr>
        <p:spPr>
          <a:xfrm>
            <a:off x="575733" y="2156178"/>
            <a:ext cx="8760178" cy="10385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A82C69-0962-7A27-6A32-F83599BF3283}"/>
              </a:ext>
            </a:extLst>
          </p:cNvPr>
          <p:cNvSpPr txBox="1"/>
          <p:nvPr/>
        </p:nvSpPr>
        <p:spPr>
          <a:xfrm>
            <a:off x="5859988" y="1215088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阶段</a:t>
            </a:r>
            <a:r>
              <a:rPr lang="en-US" altLang="zh-CN" b="1" dirty="0"/>
              <a:t>1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r>
              <a:rPr lang="en-US" altLang="zh-CN" b="1" dirty="0"/>
              <a:t>①</a:t>
            </a:r>
            <a:r>
              <a:rPr lang="zh-CN" altLang="en-US" b="1" dirty="0"/>
              <a:t>准备基本的界面内容（比如形状，图片，按钮等）</a:t>
            </a:r>
            <a:endParaRPr lang="en-US" altLang="zh-CN" b="1" dirty="0"/>
          </a:p>
          <a:p>
            <a:r>
              <a:rPr lang="en-CN" b="1" dirty="0"/>
              <a:t>②把这个界面上的内容和对应的事件进行绑定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CE6405-35AE-0EF8-B76B-6E7E2C6EF957}"/>
              </a:ext>
            </a:extLst>
          </p:cNvPr>
          <p:cNvSpPr/>
          <p:nvPr/>
        </p:nvSpPr>
        <p:spPr>
          <a:xfrm>
            <a:off x="575733" y="3462222"/>
            <a:ext cx="8342489" cy="21806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E37EDF-428D-7CE3-26DE-70C18B415D38}"/>
              </a:ext>
            </a:extLst>
          </p:cNvPr>
          <p:cNvSpPr txBox="1"/>
          <p:nvPr/>
        </p:nvSpPr>
        <p:spPr>
          <a:xfrm>
            <a:off x="5267322" y="5642912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阶段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endParaRPr lang="en-CN" altLang="zh-CN" b="1" dirty="0"/>
          </a:p>
          <a:p>
            <a:r>
              <a:rPr lang="zh-CN" altLang="en-CN" b="1" dirty="0"/>
              <a:t>进入</a:t>
            </a:r>
            <a:r>
              <a:rPr lang="zh-CN" altLang="en-US" b="1" dirty="0"/>
              <a:t>一个循环，如果有事件发生，就执行对应的处理函数，</a:t>
            </a:r>
            <a:endParaRPr lang="en-US" altLang="zh-CN" b="1" dirty="0"/>
          </a:p>
          <a:p>
            <a:r>
              <a:rPr lang="zh-CN" altLang="en-US" b="1" dirty="0"/>
              <a:t>如果没有，就不做操作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75996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6A323-6CB4-7544-811E-4FE5A961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b="1" dirty="0"/>
              <a:t>QT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GUI</a:t>
            </a:r>
            <a:r>
              <a:rPr kumimoji="1" lang="zh-CN" altLang="en-US" b="1" dirty="0"/>
              <a:t>编程 阶段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：绘图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29ACC-FA74-2E41-806C-72A0E132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请大家下来后自己自己阅读</a:t>
            </a:r>
            <a:r>
              <a:rPr kumimoji="1" lang="en-US" altLang="zh-CN" dirty="0" err="1"/>
              <a:t>analogclock.cpp</a:t>
            </a:r>
            <a:r>
              <a:rPr kumimoji="1" lang="zh-CN" altLang="en-US" dirty="0"/>
              <a:t>中的</a:t>
            </a:r>
            <a:r>
              <a:rPr kumimoji="1"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代码及其注释</a:t>
            </a:r>
            <a:r>
              <a:rPr kumimoji="1" lang="zh-CN" altLang="en-US" dirty="0"/>
              <a:t>来学习</a:t>
            </a:r>
            <a:r>
              <a:rPr kumimoji="1" lang="en-US" altLang="zh-CN" dirty="0"/>
              <a:t>analog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clock</a:t>
            </a:r>
            <a:r>
              <a:rPr kumimoji="1" lang="zh-CN" altLang="en-US" dirty="0"/>
              <a:t>中的基本图形的绘制</a:t>
            </a:r>
            <a:endParaRPr kumimoji="1"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31FF84-F612-5328-9767-2EBE9F4A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553" y="1758156"/>
            <a:ext cx="4610100" cy="2616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17BDEA-5FC2-E9B5-55A6-DE4564472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83" y="4441824"/>
            <a:ext cx="11153434" cy="212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3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KColor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FF26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6740</TotalTime>
  <Words>1938</Words>
  <Application>Microsoft Macintosh PowerPoint</Application>
  <PresentationFormat>Widescreen</PresentationFormat>
  <Paragraphs>203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 Unicode MS</vt:lpstr>
      <vt:lpstr>Microsoft YaHei</vt:lpstr>
      <vt:lpstr>Arial</vt:lpstr>
      <vt:lpstr>Calibri</vt:lpstr>
      <vt:lpstr>Corbel</vt:lpstr>
      <vt:lpstr>Wingdings</vt:lpstr>
      <vt:lpstr>Office Theme</vt:lpstr>
      <vt:lpstr>软件工程实践 (SEP)</vt:lpstr>
      <vt:lpstr>课程</vt:lpstr>
      <vt:lpstr>课程</vt:lpstr>
      <vt:lpstr>课程</vt:lpstr>
      <vt:lpstr>今天的内容</vt:lpstr>
      <vt:lpstr>回顾: QT与GUI编程</vt:lpstr>
      <vt:lpstr>GUI 编程</vt:lpstr>
      <vt:lpstr>GUI 编程的大体框架</vt:lpstr>
      <vt:lpstr>QT GUI编程 阶段1：绘图</vt:lpstr>
      <vt:lpstr>QT GUI编程 阶段1：绘图 （3）</vt:lpstr>
      <vt:lpstr>QT GUI编程 阶段1：绘图 （4）</vt:lpstr>
      <vt:lpstr>QT GUI编程 阶段1：绘图 （4）</vt:lpstr>
      <vt:lpstr>QT GUI编程 阶段1：绘图 （4）</vt:lpstr>
      <vt:lpstr>QT GUI编程 阶段1：绘图 （4）</vt:lpstr>
      <vt:lpstr>代码里面出现了没见过的类/方法?</vt:lpstr>
      <vt:lpstr>代码里面出现了没见过的类/方法?</vt:lpstr>
      <vt:lpstr>QT GUI编程 阶段2：事件绑定与处理</vt:lpstr>
      <vt:lpstr>QT GUI编程 阶段2：事件绑定与处理</vt:lpstr>
      <vt:lpstr>QT GUI编程 阶段2：事件绑定与处理</vt:lpstr>
      <vt:lpstr>QT GUI编程 阶段2：绑定事件之计时器</vt:lpstr>
      <vt:lpstr>QT GUI编程 阶段2：绑定事件之按键</vt:lpstr>
      <vt:lpstr>Project1: Qlink (QT连连看)</vt:lpstr>
      <vt:lpstr>Project1: Qlink (连连看项目)</vt:lpstr>
      <vt:lpstr>Project1: Qlink (连连看项目)</vt:lpstr>
      <vt:lpstr>Project1: Qlink (连连看项目)</vt:lpstr>
      <vt:lpstr>Project1: Qlink (连连看项目)</vt:lpstr>
      <vt:lpstr>Project1: Qlink (连连看项目)</vt:lpstr>
      <vt:lpstr>Project1: Qlink (连连看项目)</vt:lpstr>
      <vt:lpstr>QT: 生成游戏地图并展示</vt:lpstr>
      <vt:lpstr>样例: DDQTMap实例 (代码在Canvs上)</vt:lpstr>
      <vt:lpstr>样例: DDQTMap实例 (代码在Canvs上)</vt:lpstr>
      <vt:lpstr>样例: DDQTMap实例 (代码在Canvs上)</vt:lpstr>
      <vt:lpstr>样例: DDQTMap实例 (代码在Canvs上)</vt:lpstr>
      <vt:lpstr>样例: DDQTMap实例 (代码在Canvs上)</vt:lpstr>
      <vt:lpstr>样例: DDQTMap实例 (代码在Canvs上)</vt:lpstr>
      <vt:lpstr>样例: DDQTMap实例 (代码在Canvs上)</vt:lpstr>
      <vt:lpstr>样例: DDQTMap实例 (代码在Canvs上)</vt:lpstr>
      <vt:lpstr>QT生成地图并展示：小结</vt:lpstr>
      <vt:lpstr>下节课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Mingkai Dong</dc:creator>
  <cp:lastModifiedBy>Dong Du</cp:lastModifiedBy>
  <cp:revision>853</cp:revision>
  <dcterms:created xsi:type="dcterms:W3CDTF">2021-02-24T11:14:01Z</dcterms:created>
  <dcterms:modified xsi:type="dcterms:W3CDTF">2023-09-13T03:38:13Z</dcterms:modified>
</cp:coreProperties>
</file>